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59" r:id="rId6"/>
    <p:sldId id="265" r:id="rId7"/>
    <p:sldId id="263"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AFE7-5427-4872-969A-AE9F4E28B4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6F1212-BE89-4DE2-95A3-94622B057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DC620D-26EE-4AE7-A345-F6C3D391781A}"/>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5" name="Footer Placeholder 4">
            <a:extLst>
              <a:ext uri="{FF2B5EF4-FFF2-40B4-BE49-F238E27FC236}">
                <a16:creationId xmlns:a16="http://schemas.microsoft.com/office/drawing/2014/main" id="{9D17F2A9-7313-478B-9962-C8E3C2776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94AC78-5665-4322-8E92-2D65FB76FC47}"/>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98407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E8FA3-AC49-470B-B6E5-5299C83847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06E7B1-D4D1-428B-AE5F-2AF23085BC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D99EC5-807F-48BD-BE26-113AC0D77DB4}"/>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5" name="Footer Placeholder 4">
            <a:extLst>
              <a:ext uri="{FF2B5EF4-FFF2-40B4-BE49-F238E27FC236}">
                <a16:creationId xmlns:a16="http://schemas.microsoft.com/office/drawing/2014/main" id="{CED0BC95-A82F-425A-9C19-899DA59408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9AEF6-B82C-4D7C-A511-865BDBE1B87F}"/>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4249321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EA465D-73A2-43DD-8FA2-4F56D55E9E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B289E7-5EDC-43B1-9C2A-6228209DDA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DD3AE-CAD7-4DE9-BD44-34CB2AE80B20}"/>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5" name="Footer Placeholder 4">
            <a:extLst>
              <a:ext uri="{FF2B5EF4-FFF2-40B4-BE49-F238E27FC236}">
                <a16:creationId xmlns:a16="http://schemas.microsoft.com/office/drawing/2014/main" id="{38306746-8761-496E-A48A-80B4E9E37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B4F761-8404-408B-8A44-FCD5BCD40EF0}"/>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98876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075C1-0D6C-4219-81A5-1CCD8BB174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9A7DC6-2F04-4A70-A170-F085F57359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ABEE04-023F-4032-9FBE-16F2FF36D258}"/>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5" name="Footer Placeholder 4">
            <a:extLst>
              <a:ext uri="{FF2B5EF4-FFF2-40B4-BE49-F238E27FC236}">
                <a16:creationId xmlns:a16="http://schemas.microsoft.com/office/drawing/2014/main" id="{FF29EA4E-37D3-40EE-B3C0-288E405B4F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117133-E77F-44F2-9652-230B07F25FF9}"/>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54867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23EE1-3B90-4C0C-B539-EACE33D08C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06DEC0-81D4-49FA-981E-E31F09148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28976C-FA0A-4ABE-8F9C-ACC4FD14B97E}"/>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5" name="Footer Placeholder 4">
            <a:extLst>
              <a:ext uri="{FF2B5EF4-FFF2-40B4-BE49-F238E27FC236}">
                <a16:creationId xmlns:a16="http://schemas.microsoft.com/office/drawing/2014/main" id="{658FEA64-2C25-4D30-93F5-7CE581D7D1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F9534C-8B84-4B62-8C16-811077C1DDC7}"/>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1660506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B464E-52B6-4542-99B6-78F6699027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5EFF4B-D39F-4568-9969-C9CB592310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B093551-779D-483A-9C8B-464D73B0F69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30EE16-2E7E-41D2-86B3-83DFCAEC6B58}"/>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6" name="Footer Placeholder 5">
            <a:extLst>
              <a:ext uri="{FF2B5EF4-FFF2-40B4-BE49-F238E27FC236}">
                <a16:creationId xmlns:a16="http://schemas.microsoft.com/office/drawing/2014/main" id="{FABB68B8-2146-4A3A-B37C-57DEACB585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B085B5-AD6A-48BA-80A3-319A0B199E7D}"/>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299628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E472A-E215-4571-A264-9412E95A76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DBE908-6F84-46C4-A10C-4C9B4CBDEA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9CCF250-6819-4CDA-B87E-53EB53A19B1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2DCFBC-F1AA-460D-B780-478F955C80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4D3111-BF9B-490D-A7C8-6A1867365B4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3C2A65-E947-4A17-B706-2C3181A1F586}"/>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8" name="Footer Placeholder 7">
            <a:extLst>
              <a:ext uri="{FF2B5EF4-FFF2-40B4-BE49-F238E27FC236}">
                <a16:creationId xmlns:a16="http://schemas.microsoft.com/office/drawing/2014/main" id="{BD35988B-F02E-4345-8B73-79713A4A9B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38A3F8-BAF7-4D85-9EC0-BDCA278FF74B}"/>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400858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2F191-6418-4FDB-9E2A-7BCB94D9F0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F448F0-FC34-494A-BB52-C283DEDA8428}"/>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4" name="Footer Placeholder 3">
            <a:extLst>
              <a:ext uri="{FF2B5EF4-FFF2-40B4-BE49-F238E27FC236}">
                <a16:creationId xmlns:a16="http://schemas.microsoft.com/office/drawing/2014/main" id="{66C13AA7-4BA5-4B67-996E-297A4436FF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03462D-4BED-4D65-91C9-2ED1300DD512}"/>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274360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D19185-3CEF-4B3E-8804-F92741FACED4}"/>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3" name="Footer Placeholder 2">
            <a:extLst>
              <a:ext uri="{FF2B5EF4-FFF2-40B4-BE49-F238E27FC236}">
                <a16:creationId xmlns:a16="http://schemas.microsoft.com/office/drawing/2014/main" id="{EAF29290-71F2-41CA-A0D7-576F66EDD7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F0FDFE-764C-4815-8452-471FEF9945D8}"/>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210091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95EE-4195-407F-8E65-7212DB3858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802CEC8-4C0E-40CB-BA56-98B049B2C2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AD9AA2-C3E0-4EE1-A38B-152F3AA98E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6656BA-6E32-4C97-BBD9-1670805FCC2B}"/>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6" name="Footer Placeholder 5">
            <a:extLst>
              <a:ext uri="{FF2B5EF4-FFF2-40B4-BE49-F238E27FC236}">
                <a16:creationId xmlns:a16="http://schemas.microsoft.com/office/drawing/2014/main" id="{94F419D5-A52C-4DF0-83B1-4A66096C42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777F89-3CCC-42F5-BD69-FD41A5A00510}"/>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70396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5E6A0-9936-43FE-A8D5-21795B39FD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5E0669-2F38-4E23-80D6-57BACA192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3A62E8-2A9B-42DE-96C4-DD92C8746A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97EC89D-92AF-457E-A67D-A29880E14EBF}"/>
              </a:ext>
            </a:extLst>
          </p:cNvPr>
          <p:cNvSpPr>
            <a:spLocks noGrp="1"/>
          </p:cNvSpPr>
          <p:nvPr>
            <p:ph type="dt" sz="half" idx="10"/>
          </p:nvPr>
        </p:nvSpPr>
        <p:spPr/>
        <p:txBody>
          <a:bodyPr/>
          <a:lstStyle/>
          <a:p>
            <a:fld id="{FBC981BA-2E5E-4F08-A409-CC695EC76B9F}" type="datetimeFigureOut">
              <a:rPr lang="en-US" smtClean="0"/>
              <a:t>8/28/2021</a:t>
            </a:fld>
            <a:endParaRPr lang="en-US"/>
          </a:p>
        </p:txBody>
      </p:sp>
      <p:sp>
        <p:nvSpPr>
          <p:cNvPr id="6" name="Footer Placeholder 5">
            <a:extLst>
              <a:ext uri="{FF2B5EF4-FFF2-40B4-BE49-F238E27FC236}">
                <a16:creationId xmlns:a16="http://schemas.microsoft.com/office/drawing/2014/main" id="{922ED5B6-30B3-47A8-B948-7348CA1020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2D423-6C8B-4FB7-AA87-7DDEA5374C35}"/>
              </a:ext>
            </a:extLst>
          </p:cNvPr>
          <p:cNvSpPr>
            <a:spLocks noGrp="1"/>
          </p:cNvSpPr>
          <p:nvPr>
            <p:ph type="sldNum" sz="quarter" idx="12"/>
          </p:nvPr>
        </p:nvSpPr>
        <p:spPr/>
        <p:txBody>
          <a:bodyPr/>
          <a:lstStyle/>
          <a:p>
            <a:fld id="{578BC2FB-358D-415E-99D6-C13867057C0B}" type="slidenum">
              <a:rPr lang="en-US" smtClean="0"/>
              <a:t>‹#›</a:t>
            </a:fld>
            <a:endParaRPr lang="en-US"/>
          </a:p>
        </p:txBody>
      </p:sp>
    </p:spTree>
    <p:extLst>
      <p:ext uri="{BB962C8B-B14F-4D97-AF65-F5344CB8AC3E}">
        <p14:creationId xmlns:p14="http://schemas.microsoft.com/office/powerpoint/2010/main" val="3636707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7D0571-7DF5-465A-B2CC-46F262C386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1D62A3-7D26-4A78-8D3D-6FD8047C04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381DB-4DC1-4457-BE12-CE9743C557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981BA-2E5E-4F08-A409-CC695EC76B9F}" type="datetimeFigureOut">
              <a:rPr lang="en-US" smtClean="0"/>
              <a:t>8/28/2021</a:t>
            </a:fld>
            <a:endParaRPr lang="en-US"/>
          </a:p>
        </p:txBody>
      </p:sp>
      <p:sp>
        <p:nvSpPr>
          <p:cNvPr id="5" name="Footer Placeholder 4">
            <a:extLst>
              <a:ext uri="{FF2B5EF4-FFF2-40B4-BE49-F238E27FC236}">
                <a16:creationId xmlns:a16="http://schemas.microsoft.com/office/drawing/2014/main" id="{C5D18F7A-943F-4A5D-A9F7-80D107A3A2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17394B-2707-4D45-90B2-673D5AD66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BC2FB-358D-415E-99D6-C13867057C0B}" type="slidenum">
              <a:rPr lang="en-US" smtClean="0"/>
              <a:t>‹#›</a:t>
            </a:fld>
            <a:endParaRPr lang="en-US"/>
          </a:p>
        </p:txBody>
      </p:sp>
    </p:spTree>
    <p:extLst>
      <p:ext uri="{BB962C8B-B14F-4D97-AF65-F5344CB8AC3E}">
        <p14:creationId xmlns:p14="http://schemas.microsoft.com/office/powerpoint/2010/main" val="324162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s://glmris.anl.gov/other-pathway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lerl.noaa.gov/glans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4D57616-A4E8-4911-9E16-3CB14D394C84}"/>
              </a:ext>
            </a:extLst>
          </p:cNvPr>
          <p:cNvSpPr>
            <a:spLocks noGrp="1"/>
          </p:cNvSpPr>
          <p:nvPr>
            <p:ph type="subTitle" idx="1"/>
          </p:nvPr>
        </p:nvSpPr>
        <p:spPr>
          <a:xfrm>
            <a:off x="1524000" y="4079875"/>
            <a:ext cx="9144000" cy="2679144"/>
          </a:xfrm>
        </p:spPr>
        <p:txBody>
          <a:bodyPr>
            <a:noAutofit/>
          </a:bodyPr>
          <a:lstStyle/>
          <a:p>
            <a:pPr>
              <a:lnSpc>
                <a:spcPct val="100000"/>
              </a:lnSpc>
              <a:spcBef>
                <a:spcPts val="0"/>
              </a:spcBef>
            </a:pPr>
            <a:r>
              <a:rPr lang="en-US" b="1" dirty="0"/>
              <a:t>Work Group Members:</a:t>
            </a:r>
          </a:p>
          <a:p>
            <a:pPr>
              <a:lnSpc>
                <a:spcPct val="100000"/>
              </a:lnSpc>
              <a:spcBef>
                <a:spcPts val="0"/>
              </a:spcBef>
            </a:pPr>
            <a:r>
              <a:rPr lang="en-US" i="1" dirty="0">
                <a:latin typeface="+mj-lt"/>
              </a:rPr>
              <a:t>Lisa </a:t>
            </a:r>
            <a:r>
              <a:rPr lang="en-US" i="1" dirty="0" err="1">
                <a:latin typeface="+mj-lt"/>
              </a:rPr>
              <a:t>Frede</a:t>
            </a:r>
            <a:r>
              <a:rPr lang="en-US" i="1" dirty="0">
                <a:latin typeface="+mj-lt"/>
              </a:rPr>
              <a:t>, chair</a:t>
            </a:r>
          </a:p>
          <a:p>
            <a:pPr>
              <a:lnSpc>
                <a:spcPct val="100000"/>
              </a:lnSpc>
              <a:spcBef>
                <a:spcPts val="0"/>
              </a:spcBef>
            </a:pPr>
            <a:r>
              <a:rPr lang="en-US" i="1" dirty="0">
                <a:latin typeface="+mj-lt"/>
              </a:rPr>
              <a:t>Kyle Dreyfuss-Wells</a:t>
            </a:r>
          </a:p>
          <a:p>
            <a:pPr>
              <a:lnSpc>
                <a:spcPct val="100000"/>
              </a:lnSpc>
              <a:spcBef>
                <a:spcPts val="0"/>
              </a:spcBef>
            </a:pPr>
            <a:r>
              <a:rPr lang="en-US" i="1" dirty="0">
                <a:latin typeface="+mj-lt"/>
              </a:rPr>
              <a:t>Kay Nelson</a:t>
            </a:r>
          </a:p>
          <a:p>
            <a:pPr>
              <a:lnSpc>
                <a:spcPct val="100000"/>
              </a:lnSpc>
              <a:spcBef>
                <a:spcPts val="0"/>
              </a:spcBef>
            </a:pPr>
            <a:r>
              <a:rPr lang="en-US" i="1" dirty="0">
                <a:latin typeface="+mj-lt"/>
              </a:rPr>
              <a:t>Al Steinman</a:t>
            </a:r>
          </a:p>
          <a:p>
            <a:pPr>
              <a:lnSpc>
                <a:spcPct val="100000"/>
              </a:lnSpc>
              <a:spcBef>
                <a:spcPts val="0"/>
              </a:spcBef>
            </a:pPr>
            <a:r>
              <a:rPr lang="en-US" i="1" dirty="0">
                <a:latin typeface="+mj-lt"/>
              </a:rPr>
              <a:t>Jeff </a:t>
            </a:r>
            <a:r>
              <a:rPr lang="en-US" i="1" dirty="0" err="1">
                <a:latin typeface="+mj-lt"/>
              </a:rPr>
              <a:t>Stollenwerk</a:t>
            </a:r>
            <a:endParaRPr lang="en-US" i="1" dirty="0">
              <a:latin typeface="+mj-lt"/>
            </a:endParaRPr>
          </a:p>
          <a:p>
            <a:pPr>
              <a:lnSpc>
                <a:spcPct val="100000"/>
              </a:lnSpc>
              <a:spcBef>
                <a:spcPts val="0"/>
              </a:spcBef>
            </a:pPr>
            <a:endParaRPr lang="en-US" dirty="0"/>
          </a:p>
        </p:txBody>
      </p:sp>
      <p:sp>
        <p:nvSpPr>
          <p:cNvPr id="5" name="Title 4">
            <a:extLst>
              <a:ext uri="{FF2B5EF4-FFF2-40B4-BE49-F238E27FC236}">
                <a16:creationId xmlns:a16="http://schemas.microsoft.com/office/drawing/2014/main" id="{C2182A55-46E4-4879-8B90-FC28F7766579}"/>
              </a:ext>
            </a:extLst>
          </p:cNvPr>
          <p:cNvSpPr>
            <a:spLocks noGrp="1"/>
          </p:cNvSpPr>
          <p:nvPr>
            <p:ph type="ctrTitle"/>
          </p:nvPr>
        </p:nvSpPr>
        <p:spPr/>
        <p:txBody>
          <a:bodyPr>
            <a:noAutofit/>
          </a:bodyPr>
          <a:lstStyle/>
          <a:p>
            <a:r>
              <a:rPr lang="en-US" sz="3600" b="1" dirty="0">
                <a:solidFill>
                  <a:srgbClr val="002060"/>
                </a:solidFill>
                <a:latin typeface="+mn-lt"/>
              </a:rPr>
              <a:t>Charge Question to GLAB: </a:t>
            </a:r>
            <a:br>
              <a:rPr lang="en-US" sz="2800" dirty="0"/>
            </a:br>
            <a:r>
              <a:rPr lang="en-US" sz="2800" b="1" dirty="0"/>
              <a:t> </a:t>
            </a:r>
            <a:br>
              <a:rPr lang="en-US" sz="2800" dirty="0"/>
            </a:br>
            <a:r>
              <a:rPr lang="en-US" sz="2800" i="1" dirty="0"/>
              <a:t>Balancing the need for continued commercial, recreational, and other activities on the Great Lakes, what </a:t>
            </a:r>
            <a:r>
              <a:rPr lang="en-US" sz="2800" b="1" i="1" dirty="0"/>
              <a:t>innovative</a:t>
            </a:r>
            <a:r>
              <a:rPr lang="en-US" sz="2800" i="1" dirty="0"/>
              <a:t> actions could </a:t>
            </a:r>
            <a:r>
              <a:rPr lang="en-US" sz="2800" b="1" i="1" dirty="0"/>
              <a:t>reasonably</a:t>
            </a:r>
            <a:r>
              <a:rPr lang="en-US" sz="2800" i="1" dirty="0"/>
              <a:t> be taken to accelerate the control of existing invasive species, and what methods or strategies can be deployed to prevent the establishment of future infestations?</a:t>
            </a:r>
            <a:endParaRPr lang="en-US" sz="2800" dirty="0"/>
          </a:p>
        </p:txBody>
      </p:sp>
      <p:pic>
        <p:nvPicPr>
          <p:cNvPr id="6" name="Picture 8" descr="lamprey mouth">
            <a:extLst>
              <a:ext uri="{FF2B5EF4-FFF2-40B4-BE49-F238E27FC236}">
                <a16:creationId xmlns:a16="http://schemas.microsoft.com/office/drawing/2014/main" id="{0E5ADA89-38EE-47BF-B800-5975B3C900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34" y="3297360"/>
            <a:ext cx="2330531" cy="2301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ZMgolf">
            <a:extLst>
              <a:ext uri="{FF2B5EF4-FFF2-40B4-BE49-F238E27FC236}">
                <a16:creationId xmlns:a16="http://schemas.microsoft.com/office/drawing/2014/main" id="{CA7886F3-B96A-44D8-969E-D8D7312D1F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401" y="5013629"/>
            <a:ext cx="2517266" cy="1641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b_snakehead0121">
            <a:extLst>
              <a:ext uri="{FF2B5EF4-FFF2-40B4-BE49-F238E27FC236}">
                <a16:creationId xmlns:a16="http://schemas.microsoft.com/office/drawing/2014/main" id="{BF63A548-24D3-4FF7-AC64-55B011B468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7940" y="3699115"/>
            <a:ext cx="2709322" cy="245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9396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913701" y="1154506"/>
            <a:ext cx="10515600" cy="4351338"/>
          </a:xfrm>
        </p:spPr>
        <p:txBody>
          <a:bodyPr>
            <a:normAutofit fontScale="92500" lnSpcReduction="20000"/>
          </a:bodyPr>
          <a:lstStyle/>
          <a:p>
            <a:r>
              <a:rPr lang="en-US" sz="4000" b="1" dirty="0"/>
              <a:t>Define AIS </a:t>
            </a:r>
            <a:r>
              <a:rPr lang="en-US" sz="3000" dirty="0"/>
              <a:t>(non-native plants, animals, and other organisms that have evolved to live primarily in water rather than on land)</a:t>
            </a:r>
          </a:p>
          <a:p>
            <a:pPr marL="0" indent="0">
              <a:buNone/>
            </a:pPr>
            <a:endParaRPr lang="en-US" sz="4000" dirty="0"/>
          </a:p>
          <a:p>
            <a:r>
              <a:rPr lang="en-US" sz="4000" b="1" dirty="0"/>
              <a:t>Assess AIS via vectors/pathways:</a:t>
            </a:r>
          </a:p>
          <a:p>
            <a:pPr lvl="1">
              <a:buFontTx/>
              <a:buChar char="-"/>
            </a:pPr>
            <a:r>
              <a:rPr lang="en-US" sz="3200" dirty="0"/>
              <a:t>Vessel discharge (VIDA)</a:t>
            </a:r>
          </a:p>
          <a:p>
            <a:pPr lvl="1">
              <a:buFontTx/>
              <a:buChar char="-"/>
            </a:pPr>
            <a:r>
              <a:rPr lang="en-US" sz="3200" dirty="0"/>
              <a:t>Canals and waterways (GLMRIS)</a:t>
            </a:r>
          </a:p>
          <a:p>
            <a:pPr lvl="1">
              <a:buFontTx/>
              <a:buChar char="-"/>
            </a:pPr>
            <a:r>
              <a:rPr lang="en-US" sz="3200" dirty="0"/>
              <a:t>Recreational activities (separate state regs)</a:t>
            </a:r>
          </a:p>
          <a:p>
            <a:pPr lvl="1">
              <a:buFontTx/>
              <a:buChar char="-"/>
            </a:pPr>
            <a:r>
              <a:rPr lang="en-US" sz="3200" dirty="0"/>
              <a:t>Aquaculture/Organisms in trade </a:t>
            </a:r>
          </a:p>
          <a:p>
            <a:pPr lvl="1">
              <a:buFontTx/>
              <a:buChar char="-"/>
            </a:pPr>
            <a:r>
              <a:rPr lang="en-US" sz="3200" dirty="0"/>
              <a:t>Other pathways (</a:t>
            </a:r>
            <a:r>
              <a:rPr lang="en-US" sz="3200" dirty="0">
                <a:hlinkClick r:id="rId2"/>
              </a:rPr>
              <a:t>https://glmris.anl.gov/other-pathways/</a:t>
            </a:r>
            <a:r>
              <a:rPr lang="en-US" sz="3200" dirty="0"/>
              <a:t>) </a:t>
            </a:r>
          </a:p>
          <a:p>
            <a:pPr marL="914400" lvl="2" indent="0">
              <a:buNone/>
            </a:pPr>
            <a:r>
              <a:rPr lang="en-US" sz="2600" dirty="0"/>
              <a:t>(cultural, religious, indigenous practices)</a:t>
            </a:r>
          </a:p>
        </p:txBody>
      </p:sp>
    </p:spTree>
    <p:extLst>
      <p:ext uri="{BB962C8B-B14F-4D97-AF65-F5344CB8AC3E}">
        <p14:creationId xmlns:p14="http://schemas.microsoft.com/office/powerpoint/2010/main" val="343388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659556"/>
            <a:ext cx="10515600" cy="4351338"/>
          </a:xfrm>
        </p:spPr>
        <p:txBody>
          <a:bodyPr>
            <a:normAutofit/>
          </a:bodyPr>
          <a:lstStyle/>
          <a:p>
            <a:r>
              <a:rPr lang="en-US" sz="3600" b="1" dirty="0"/>
              <a:t>Examples</a:t>
            </a:r>
            <a:r>
              <a:rPr lang="en-US" sz="3600" dirty="0"/>
              <a:t> of methods or strategies currently being deployed to prevent the establishment of future infestations given that prevention is a primary management focus.</a:t>
            </a:r>
          </a:p>
          <a:p>
            <a:pPr lvl="1">
              <a:buFontTx/>
              <a:buChar char="-"/>
            </a:pPr>
            <a:r>
              <a:rPr lang="en-US" sz="3200" dirty="0"/>
              <a:t>Progress being made at state, provincial, and federal levels (</a:t>
            </a:r>
            <a:r>
              <a:rPr lang="en-US" sz="3200" dirty="0">
                <a:hlinkClick r:id="rId2"/>
              </a:rPr>
              <a:t>https://www.glerl.noaa.gov/glansis/</a:t>
            </a:r>
            <a:r>
              <a:rPr lang="en-US" sz="3200" dirty="0"/>
              <a:t>). </a:t>
            </a:r>
          </a:p>
          <a:p>
            <a:pPr lvl="1">
              <a:buFontTx/>
              <a:buChar char="-"/>
            </a:pPr>
            <a:r>
              <a:rPr lang="en-US" sz="3200" dirty="0"/>
              <a:t>Recreational boating but different rates of adoption of best practice. </a:t>
            </a:r>
          </a:p>
        </p:txBody>
      </p:sp>
    </p:spTree>
    <p:extLst>
      <p:ext uri="{BB962C8B-B14F-4D97-AF65-F5344CB8AC3E}">
        <p14:creationId xmlns:p14="http://schemas.microsoft.com/office/powerpoint/2010/main" val="349811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906011"/>
            <a:ext cx="10515600" cy="5276675"/>
          </a:xfrm>
        </p:spPr>
        <p:txBody>
          <a:bodyPr>
            <a:noAutofit/>
          </a:bodyPr>
          <a:lstStyle/>
          <a:p>
            <a:r>
              <a:rPr lang="en-US" sz="3200" b="1" dirty="0"/>
              <a:t>Innovative actions </a:t>
            </a:r>
            <a:r>
              <a:rPr lang="en-US" sz="3200" dirty="0"/>
              <a:t>that could </a:t>
            </a:r>
            <a:r>
              <a:rPr lang="en-US" sz="3200" b="1" dirty="0"/>
              <a:t>reasonably</a:t>
            </a:r>
            <a:r>
              <a:rPr lang="en-US" sz="3200" dirty="0"/>
              <a:t> be taken to accelerate the control of existing invasive species.</a:t>
            </a:r>
          </a:p>
          <a:p>
            <a:pPr lvl="1">
              <a:buFontTx/>
              <a:buChar char="-"/>
            </a:pPr>
            <a:r>
              <a:rPr lang="en-US" sz="2800" dirty="0"/>
              <a:t>Monetary reallocation of AIS toward vectors/pathways instead of single-species focus (a small number of high-profile species). </a:t>
            </a:r>
          </a:p>
          <a:p>
            <a:pPr lvl="1">
              <a:buFontTx/>
              <a:buChar char="-"/>
            </a:pPr>
            <a:r>
              <a:rPr lang="en-US" sz="2800" dirty="0"/>
              <a:t>Species-level developments:</a:t>
            </a:r>
          </a:p>
          <a:p>
            <a:pPr lvl="2">
              <a:buFontTx/>
              <a:buChar char="-"/>
            </a:pPr>
            <a:r>
              <a:rPr lang="en-US" sz="2400" u="sng" dirty="0" err="1"/>
              <a:t>Dreissenids</a:t>
            </a:r>
            <a:r>
              <a:rPr lang="en-US" sz="2400" dirty="0"/>
              <a:t>: open water treatment at Good Harbor reef was a useful proof of concept  - challenge is how to scale up for these critical habitats and need to answer whether suppression is sustained and results in improved spawning habitat  </a:t>
            </a:r>
          </a:p>
          <a:p>
            <a:pPr lvl="2">
              <a:buFontTx/>
              <a:buChar char="-"/>
            </a:pPr>
            <a:r>
              <a:rPr lang="en-US" sz="2400" u="sng" dirty="0"/>
              <a:t>Phragmites</a:t>
            </a:r>
            <a:r>
              <a:rPr lang="en-US" sz="2400" dirty="0"/>
              <a:t>: microbial control and gene silencing looking promising (K. Kowalski)</a:t>
            </a:r>
          </a:p>
          <a:p>
            <a:pPr lvl="2">
              <a:buFontTx/>
              <a:buChar char="-"/>
            </a:pPr>
            <a:r>
              <a:rPr lang="en-US" sz="2400" u="sng" dirty="0"/>
              <a:t>Grass carp </a:t>
            </a:r>
            <a:r>
              <a:rPr lang="en-US" sz="2400" dirty="0"/>
              <a:t>response program: program has clear objectives based on science</a:t>
            </a:r>
            <a:endParaRPr lang="en-US" sz="2800" dirty="0"/>
          </a:p>
        </p:txBody>
      </p:sp>
    </p:spTree>
    <p:extLst>
      <p:ext uri="{BB962C8B-B14F-4D97-AF65-F5344CB8AC3E}">
        <p14:creationId xmlns:p14="http://schemas.microsoft.com/office/powerpoint/2010/main" val="285866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838200" y="239290"/>
            <a:ext cx="10515600" cy="851279"/>
          </a:xfrm>
        </p:spPr>
        <p:txBody>
          <a:bodyPr/>
          <a:lstStyle/>
          <a:p>
            <a:pPr algn="ctr"/>
            <a:r>
              <a:rPr lang="en-US" b="1" dirty="0">
                <a:solidFill>
                  <a:srgbClr val="002060"/>
                </a:solidFill>
              </a:rPr>
              <a:t>Recommendations</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905312" y="1299880"/>
            <a:ext cx="10515600" cy="3523790"/>
          </a:xfrm>
        </p:spPr>
        <p:txBody>
          <a:bodyPr>
            <a:noAutofit/>
          </a:bodyPr>
          <a:lstStyle/>
          <a:p>
            <a:pPr marL="0" indent="0">
              <a:spcBef>
                <a:spcPts val="0"/>
              </a:spcBef>
              <a:buNone/>
            </a:pPr>
            <a:r>
              <a:rPr lang="en-US" sz="3200" dirty="0"/>
              <a:t>#1: Better coordination, information exchange, and database sharing at the federal, state, and local levels:</a:t>
            </a:r>
          </a:p>
          <a:p>
            <a:pPr marL="0" indent="0">
              <a:spcBef>
                <a:spcPts val="0"/>
              </a:spcBef>
              <a:buNone/>
            </a:pPr>
            <a:endParaRPr lang="en-US" dirty="0"/>
          </a:p>
          <a:p>
            <a:pPr marL="0" indent="0">
              <a:spcBef>
                <a:spcPts val="0"/>
              </a:spcBef>
              <a:buNone/>
            </a:pPr>
            <a:r>
              <a:rPr lang="en-US" dirty="0"/>
              <a:t>	essential given that it takes only one weak link in the prevention 	network for AIS to invade and potentially spread. </a:t>
            </a:r>
          </a:p>
          <a:p>
            <a:pPr marL="0" indent="0">
              <a:spcBef>
                <a:spcPts val="0"/>
              </a:spcBef>
              <a:buNone/>
            </a:pPr>
            <a:r>
              <a:rPr lang="en-US" sz="2400" dirty="0"/>
              <a:t>	</a:t>
            </a:r>
          </a:p>
          <a:p>
            <a:pPr marL="0" indent="0" algn="ctr">
              <a:spcBef>
                <a:spcPts val="0"/>
              </a:spcBef>
              <a:buNone/>
            </a:pPr>
            <a:r>
              <a:rPr lang="en-US" sz="2400" dirty="0"/>
              <a:t>	(for example: work with the IJC to coordinate and develop an early 	detection and response system) </a:t>
            </a:r>
          </a:p>
          <a:p>
            <a:pPr marL="0" indent="0">
              <a:spcBef>
                <a:spcPts val="0"/>
              </a:spcBef>
              <a:buNone/>
            </a:pPr>
            <a:endParaRPr lang="en-US" dirty="0"/>
          </a:p>
        </p:txBody>
      </p:sp>
    </p:spTree>
    <p:extLst>
      <p:ext uri="{BB962C8B-B14F-4D97-AF65-F5344CB8AC3E}">
        <p14:creationId xmlns:p14="http://schemas.microsoft.com/office/powerpoint/2010/main" val="320381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771088" y="272846"/>
            <a:ext cx="10515600" cy="851279"/>
          </a:xfrm>
        </p:spPr>
        <p:txBody>
          <a:bodyPr/>
          <a:lstStyle/>
          <a:p>
            <a:pPr algn="ctr"/>
            <a:r>
              <a:rPr lang="en-US" b="1" dirty="0">
                <a:solidFill>
                  <a:srgbClr val="002060"/>
                </a:solidFill>
              </a:rPr>
              <a:t>Recommendations</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821708"/>
            <a:ext cx="10515600" cy="5562313"/>
          </a:xfrm>
        </p:spPr>
        <p:txBody>
          <a:bodyPr>
            <a:noAutofit/>
          </a:bodyPr>
          <a:lstStyle/>
          <a:p>
            <a:pPr marL="0" indent="0">
              <a:spcBef>
                <a:spcPts val="0"/>
              </a:spcBef>
              <a:buNone/>
            </a:pPr>
            <a:endParaRPr lang="en-US" dirty="0"/>
          </a:p>
          <a:p>
            <a:pPr marL="0" indent="0">
              <a:spcBef>
                <a:spcPts val="0"/>
              </a:spcBef>
              <a:buNone/>
            </a:pPr>
            <a:r>
              <a:rPr lang="en-US" sz="3200" dirty="0"/>
              <a:t>#2: Greater resource investment in: </a:t>
            </a:r>
          </a:p>
          <a:p>
            <a:pPr marL="0" indent="0">
              <a:spcBef>
                <a:spcPts val="0"/>
              </a:spcBef>
              <a:buNone/>
            </a:pPr>
            <a:endParaRPr lang="en-US" sz="1800" dirty="0"/>
          </a:p>
          <a:p>
            <a:pPr marL="0" indent="0">
              <a:spcBef>
                <a:spcPts val="0"/>
              </a:spcBef>
              <a:buNone/>
            </a:pPr>
            <a:r>
              <a:rPr lang="en-US" dirty="0"/>
              <a:t>	</a:t>
            </a:r>
            <a:r>
              <a:rPr lang="en-US" sz="3200" dirty="0"/>
              <a:t>a</a:t>
            </a:r>
            <a:r>
              <a:rPr lang="en-US" dirty="0"/>
              <a:t>) coordinated information management on AIS (and ancillary 	monitoring efforts) among the relevant jurisdictions in the Great 	Lakes 	Basin </a:t>
            </a:r>
          </a:p>
          <a:p>
            <a:pPr marL="0" indent="0">
              <a:spcBef>
                <a:spcPts val="0"/>
              </a:spcBef>
              <a:buNone/>
            </a:pPr>
            <a:endParaRPr lang="en-US" dirty="0"/>
          </a:p>
          <a:p>
            <a:pPr marL="0" indent="0">
              <a:spcBef>
                <a:spcPts val="0"/>
              </a:spcBef>
              <a:buNone/>
            </a:pPr>
            <a:r>
              <a:rPr lang="en-US" dirty="0"/>
              <a:t>	b) next generation sequencing and genomics environmental DNA 	analysis screening for AIS</a:t>
            </a:r>
          </a:p>
          <a:p>
            <a:pPr marL="0" indent="0">
              <a:spcBef>
                <a:spcPts val="0"/>
              </a:spcBef>
              <a:buNone/>
            </a:pPr>
            <a:endParaRPr lang="en-US" dirty="0"/>
          </a:p>
          <a:p>
            <a:pPr marL="0" indent="0">
              <a:spcBef>
                <a:spcPts val="0"/>
              </a:spcBef>
              <a:buNone/>
            </a:pPr>
            <a:r>
              <a:rPr lang="en-US" dirty="0"/>
              <a:t>	c) biocide development and testing</a:t>
            </a:r>
          </a:p>
          <a:p>
            <a:pPr marL="0" indent="0">
              <a:spcBef>
                <a:spcPts val="0"/>
              </a:spcBef>
              <a:buNone/>
            </a:pPr>
            <a:endParaRPr lang="en-US" dirty="0"/>
          </a:p>
          <a:p>
            <a:pPr marL="0" indent="0">
              <a:spcBef>
                <a:spcPts val="0"/>
              </a:spcBef>
              <a:buNone/>
            </a:pPr>
            <a:r>
              <a:rPr lang="en-US" dirty="0"/>
              <a:t>	d) fund VIDA (Vessel Incidental Discharge Act)</a:t>
            </a:r>
          </a:p>
          <a:p>
            <a:pPr marL="0" indent="0">
              <a:spcBef>
                <a:spcPts val="0"/>
              </a:spcBef>
              <a:buNone/>
            </a:pPr>
            <a:endParaRPr lang="en-US" dirty="0"/>
          </a:p>
        </p:txBody>
      </p:sp>
    </p:spTree>
    <p:extLst>
      <p:ext uri="{BB962C8B-B14F-4D97-AF65-F5344CB8AC3E}">
        <p14:creationId xmlns:p14="http://schemas.microsoft.com/office/powerpoint/2010/main" val="2910088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838200" y="264457"/>
            <a:ext cx="10515600" cy="851279"/>
          </a:xfrm>
        </p:spPr>
        <p:txBody>
          <a:bodyPr/>
          <a:lstStyle/>
          <a:p>
            <a:pPr algn="ctr"/>
            <a:r>
              <a:rPr lang="en-US" b="1" dirty="0">
                <a:solidFill>
                  <a:srgbClr val="002060"/>
                </a:solidFill>
              </a:rPr>
              <a:t>Recommendations</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253330"/>
            <a:ext cx="10515600" cy="5214582"/>
          </a:xfrm>
        </p:spPr>
        <p:txBody>
          <a:bodyPr>
            <a:noAutofit/>
          </a:bodyPr>
          <a:lstStyle/>
          <a:p>
            <a:pPr marL="0" indent="0">
              <a:spcBef>
                <a:spcPts val="0"/>
              </a:spcBef>
              <a:buNone/>
            </a:pPr>
            <a:r>
              <a:rPr lang="en-US" sz="3600" dirty="0"/>
              <a:t>#3: Financial allocations involving AIS have a two-fold strategy: </a:t>
            </a:r>
          </a:p>
          <a:p>
            <a:pPr marL="0" indent="0">
              <a:spcBef>
                <a:spcPts val="0"/>
              </a:spcBef>
              <a:buNone/>
            </a:pPr>
            <a:endParaRPr lang="en-US" sz="3200" dirty="0"/>
          </a:p>
          <a:p>
            <a:pPr marL="457200" lvl="1" indent="0">
              <a:spcBef>
                <a:spcPts val="0"/>
              </a:spcBef>
              <a:buNone/>
            </a:pPr>
            <a:r>
              <a:rPr lang="en-US" sz="2800" dirty="0"/>
              <a:t>a) Continue efforts at the vector and pathway levels, to maintain a coordinated prevention approach. </a:t>
            </a:r>
          </a:p>
          <a:p>
            <a:pPr marL="971550" lvl="1" indent="-514350">
              <a:spcBef>
                <a:spcPts val="0"/>
              </a:spcBef>
              <a:buFont typeface="Arial" panose="020B0604020202020204" pitchFamily="34" charset="0"/>
              <a:buAutoNum type="arabicParenR"/>
            </a:pPr>
            <a:endParaRPr lang="en-US" sz="2800" dirty="0"/>
          </a:p>
          <a:p>
            <a:pPr marL="457200" lvl="1" indent="0">
              <a:spcBef>
                <a:spcPts val="0"/>
              </a:spcBef>
              <a:buNone/>
            </a:pPr>
            <a:r>
              <a:rPr lang="en-US" sz="2800" dirty="0"/>
              <a:t>b) Focus on the development of management tools for a broader suite of high impact, established AIS that pose the greatest impediment to restoration of key sites and habitats across the Great Lakes, such as coastal wetlands and coastal spawning reefs.</a:t>
            </a:r>
          </a:p>
        </p:txBody>
      </p:sp>
    </p:spTree>
    <p:extLst>
      <p:ext uri="{BB962C8B-B14F-4D97-AF65-F5344CB8AC3E}">
        <p14:creationId xmlns:p14="http://schemas.microsoft.com/office/powerpoint/2010/main" val="179280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a:xfrm>
            <a:off x="838200" y="264457"/>
            <a:ext cx="10515600" cy="851279"/>
          </a:xfrm>
        </p:spPr>
        <p:txBody>
          <a:bodyPr/>
          <a:lstStyle/>
          <a:p>
            <a:pPr algn="ctr"/>
            <a:r>
              <a:rPr lang="en-US" b="1" dirty="0">
                <a:solidFill>
                  <a:srgbClr val="002060"/>
                </a:solidFill>
              </a:rPr>
              <a:t>Recommendations</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a:xfrm>
            <a:off x="838200" y="1253330"/>
            <a:ext cx="10515600" cy="5214582"/>
          </a:xfrm>
        </p:spPr>
        <p:txBody>
          <a:bodyPr>
            <a:noAutofit/>
          </a:bodyPr>
          <a:lstStyle/>
          <a:p>
            <a:pPr marL="0" indent="0">
              <a:spcBef>
                <a:spcPts val="0"/>
              </a:spcBef>
              <a:buNone/>
            </a:pPr>
            <a:r>
              <a:rPr lang="en-US" dirty="0"/>
              <a:t>#4: </a:t>
            </a:r>
            <a:r>
              <a:rPr lang="en-US" b="1" dirty="0"/>
              <a:t>Initiate</a:t>
            </a:r>
            <a:r>
              <a:rPr lang="en-US" dirty="0"/>
              <a:t> a coordinated research and stakeholder engagement program, involving aquatic and molecular ecologists, ethicists, social scientists, biotech specialists, and venture capitalists to explore the feasibility, desirability, and legality of gene drive technology as a control mechanism for AIS. </a:t>
            </a:r>
          </a:p>
          <a:p>
            <a:pPr marL="0" indent="0">
              <a:spcBef>
                <a:spcPts val="0"/>
              </a:spcBef>
              <a:buNone/>
            </a:pPr>
            <a:endParaRPr lang="en-US" dirty="0"/>
          </a:p>
          <a:p>
            <a:pPr marL="0" indent="0">
              <a:spcBef>
                <a:spcPts val="0"/>
              </a:spcBef>
              <a:buNone/>
            </a:pPr>
            <a:r>
              <a:rPr lang="en-US" dirty="0"/>
              <a:t>#5: </a:t>
            </a:r>
            <a:r>
              <a:rPr lang="en-US" b="1" dirty="0"/>
              <a:t>Develop</a:t>
            </a:r>
            <a:r>
              <a:rPr lang="en-US" dirty="0"/>
              <a:t> a regional grant program, using both private and public funds that addresses all AIS and has funding of sufficient size to attract a large pool of applicants.</a:t>
            </a:r>
          </a:p>
          <a:p>
            <a:pPr marL="0" indent="0">
              <a:spcBef>
                <a:spcPts val="0"/>
              </a:spcBef>
              <a:buNone/>
            </a:pPr>
            <a:endParaRPr lang="en-US" dirty="0"/>
          </a:p>
          <a:p>
            <a:pPr marL="0" indent="0">
              <a:spcBef>
                <a:spcPts val="0"/>
              </a:spcBef>
              <a:buNone/>
            </a:pPr>
            <a:r>
              <a:rPr lang="en-US" dirty="0"/>
              <a:t>#6: </a:t>
            </a:r>
            <a:r>
              <a:rPr lang="en-US" b="1" dirty="0"/>
              <a:t>Start</a:t>
            </a:r>
            <a:r>
              <a:rPr lang="en-US" dirty="0"/>
              <a:t> an annual or biennial AIS Prize, with a monetary award, which is open to both the private and public sectors, to help develop new and creative ideas to control or prevent AIS. </a:t>
            </a:r>
          </a:p>
          <a:p>
            <a:pPr marL="0" indent="0">
              <a:spcBef>
                <a:spcPts val="0"/>
              </a:spcBef>
              <a:buNone/>
            </a:pPr>
            <a:endParaRPr lang="en-US" dirty="0"/>
          </a:p>
        </p:txBody>
      </p:sp>
    </p:spTree>
    <p:extLst>
      <p:ext uri="{BB962C8B-B14F-4D97-AF65-F5344CB8AC3E}">
        <p14:creationId xmlns:p14="http://schemas.microsoft.com/office/powerpoint/2010/main" val="417798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D6FA-150E-474C-9034-6D7262B778ED}"/>
              </a:ext>
            </a:extLst>
          </p:cNvPr>
          <p:cNvSpPr>
            <a:spLocks noGrp="1"/>
          </p:cNvSpPr>
          <p:nvPr>
            <p:ph type="title"/>
          </p:nvPr>
        </p:nvSpPr>
        <p:spPr/>
        <p:txBody>
          <a:bodyPr/>
          <a:lstStyle/>
          <a:p>
            <a:pPr algn="ctr"/>
            <a:r>
              <a:rPr lang="en-US" b="1" dirty="0">
                <a:solidFill>
                  <a:srgbClr val="002060"/>
                </a:solidFill>
              </a:rPr>
              <a:t>Discussion Prompts</a:t>
            </a:r>
          </a:p>
        </p:txBody>
      </p:sp>
      <p:sp>
        <p:nvSpPr>
          <p:cNvPr id="3" name="Content Placeholder 2">
            <a:extLst>
              <a:ext uri="{FF2B5EF4-FFF2-40B4-BE49-F238E27FC236}">
                <a16:creationId xmlns:a16="http://schemas.microsoft.com/office/drawing/2014/main" id="{82408653-179A-4F60-A494-3AB8028953DE}"/>
              </a:ext>
            </a:extLst>
          </p:cNvPr>
          <p:cNvSpPr>
            <a:spLocks noGrp="1"/>
          </p:cNvSpPr>
          <p:nvPr>
            <p:ph idx="1"/>
          </p:nvPr>
        </p:nvSpPr>
        <p:spPr/>
        <p:txBody>
          <a:bodyPr>
            <a:normAutofit/>
          </a:bodyPr>
          <a:lstStyle/>
          <a:p>
            <a:r>
              <a:rPr lang="en-US" sz="4000" dirty="0"/>
              <a:t>What areas we are missing?</a:t>
            </a:r>
          </a:p>
          <a:p>
            <a:pPr lvl="1"/>
            <a:r>
              <a:rPr lang="en-US" sz="3600" dirty="0"/>
              <a:t>Stakeholders </a:t>
            </a:r>
          </a:p>
          <a:p>
            <a:pPr lvl="1"/>
            <a:r>
              <a:rPr lang="en-US" sz="3600" dirty="0"/>
              <a:t>Other research ideas </a:t>
            </a:r>
          </a:p>
          <a:p>
            <a:pPr lvl="1"/>
            <a:r>
              <a:rPr lang="en-US" sz="3600" dirty="0"/>
              <a:t>Existing preventative measures/controls </a:t>
            </a:r>
          </a:p>
          <a:p>
            <a:pPr lvl="1"/>
            <a:r>
              <a:rPr lang="en-US" sz="3600" dirty="0"/>
              <a:t>Prioritize recommendations? </a:t>
            </a:r>
          </a:p>
          <a:p>
            <a:pPr marL="457200" lvl="1" indent="0">
              <a:buNone/>
            </a:pPr>
            <a:endParaRPr lang="en-US" sz="3600" dirty="0"/>
          </a:p>
        </p:txBody>
      </p:sp>
    </p:spTree>
    <p:extLst>
      <p:ext uri="{BB962C8B-B14F-4D97-AF65-F5344CB8AC3E}">
        <p14:creationId xmlns:p14="http://schemas.microsoft.com/office/powerpoint/2010/main" val="1464591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TotalTime>
  <Words>667</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Charge Question to GLAB:    Balancing the need for continued commercial, recreational, and other activities on the Great Lakes, what innovative actions could reasonably be taken to accelerate the control of existing invasive species, and what methods or strategies can be deployed to prevent the establishment of future infestations?</vt:lpstr>
      <vt:lpstr>PowerPoint Presentation</vt:lpstr>
      <vt:lpstr>PowerPoint Presentation</vt:lpstr>
      <vt:lpstr>PowerPoint Presentation</vt:lpstr>
      <vt:lpstr>Recommendations</vt:lpstr>
      <vt:lpstr>Recommendations</vt:lpstr>
      <vt:lpstr>Recommendations</vt:lpstr>
      <vt:lpstr>Recommendations</vt:lpstr>
      <vt:lpstr>Discussion Prompts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Charge Question to GLAB:    Balancing the need for continued commercial, recreational, and other activities on the Great Lakes, what innovative actions could reasonably be taken to accelerate the control of existing invasive species, and what methods or strategies can be deployed to prevent the establishment of future infestations?</dc:title>
  <dc:creator>Alan Steinman</dc:creator>
  <cp:lastModifiedBy>Alan Steinman</cp:lastModifiedBy>
  <cp:revision>38</cp:revision>
  <dcterms:created xsi:type="dcterms:W3CDTF">2021-08-13T15:43:22Z</dcterms:created>
  <dcterms:modified xsi:type="dcterms:W3CDTF">2021-08-28T17:49:56Z</dcterms:modified>
</cp:coreProperties>
</file>