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5143500" cx="9144000"/>
  <p:notesSz cx="6858000" cy="9144000"/>
  <p:embeddedFontLst>
    <p:embeddedFont>
      <p:font typeface="Arial Narrow"/>
      <p:regular r:id="rId17"/>
      <p:bold r:id="rId18"/>
      <p:italic r:id="rId19"/>
      <p:boldItalic r:id="rId20"/>
    </p:embeddedFont>
    <p:embeddedFont>
      <p:font typeface="Comfortaa"/>
      <p:regular r:id="rId21"/>
      <p:bold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3AFE237-0901-4382-973C-2D67F96B54DF}">
  <a:tblStyle styleId="{03AFE237-0901-4382-973C-2D67F96B54DF}"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ArialNarrow-boldItalic.fntdata"/><Relationship Id="rId11" Type="http://schemas.openxmlformats.org/officeDocument/2006/relationships/slide" Target="slides/slide5.xml"/><Relationship Id="rId22" Type="http://schemas.openxmlformats.org/officeDocument/2006/relationships/font" Target="fonts/Comfortaa-bold.fntdata"/><Relationship Id="rId10" Type="http://schemas.openxmlformats.org/officeDocument/2006/relationships/slide" Target="slides/slide4.xml"/><Relationship Id="rId21" Type="http://schemas.openxmlformats.org/officeDocument/2006/relationships/font" Target="fonts/Comfortaa-regular.fntdata"/><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ArialNarrow-regular.fntdata"/><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font" Target="fonts/ArialNarrow-italic.fntdata"/><Relationship Id="rId6" Type="http://schemas.openxmlformats.org/officeDocument/2006/relationships/notesMaster" Target="notesMasters/notesMaster1.xml"/><Relationship Id="rId18" Type="http://schemas.openxmlformats.org/officeDocument/2006/relationships/font" Target="fonts/ArialNarrow-bold.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 name="Shape 53"/>
        <p:cNvGrpSpPr/>
        <p:nvPr/>
      </p:nvGrpSpPr>
      <p:grpSpPr>
        <a:xfrm>
          <a:off x="0" y="0"/>
          <a:ext cx="0" cy="0"/>
          <a:chOff x="0" y="0"/>
          <a:chExt cx="0" cy="0"/>
        </a:xfrm>
      </p:grpSpPr>
      <p:sp>
        <p:nvSpPr>
          <p:cNvPr id="54" name="Google Shape;5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5" name="Google Shape;5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e90144d3b8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e90144d3b8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e90144d3b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e90144d3b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514350" rtl="0" algn="l">
              <a:spcBef>
                <a:spcPts val="0"/>
              </a:spcBef>
              <a:spcAft>
                <a:spcPts val="0"/>
              </a:spcAft>
              <a:buClr>
                <a:schemeClr val="dk1"/>
              </a:buClr>
              <a:buSzPts val="1100"/>
              <a:buFont typeface="Arial"/>
              <a:buNone/>
            </a:pPr>
            <a:r>
              <a:t/>
            </a:r>
            <a:endParaRPr>
              <a:solidFill>
                <a:schemeClr val="dk1"/>
              </a:solidFill>
              <a:latin typeface="Calibri"/>
              <a:ea typeface="Calibri"/>
              <a:cs typeface="Calibri"/>
              <a:sym typeface="Calibri"/>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e90144d3b8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e90144d3b8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514350" rtl="0" algn="l">
              <a:spcBef>
                <a:spcPts val="0"/>
              </a:spcBef>
              <a:spcAft>
                <a:spcPts val="0"/>
              </a:spcAft>
              <a:buNone/>
            </a:pPr>
            <a:r>
              <a:t/>
            </a:r>
            <a:endParaRPr>
              <a:solidFill>
                <a:schemeClr val="dk1"/>
              </a:solidFill>
              <a:latin typeface="Calibri"/>
              <a:ea typeface="Calibri"/>
              <a:cs typeface="Calibri"/>
              <a:sym typeface="Calibri"/>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e90144d3b8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e90144d3b8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Clr>
                <a:schemeClr val="dk1"/>
              </a:buClr>
              <a:buSzPts val="1100"/>
              <a:buFont typeface="Arial"/>
              <a:buNone/>
            </a:pPr>
            <a:r>
              <a:rPr b="1" lang="en">
                <a:solidFill>
                  <a:srgbClr val="2E75B5"/>
                </a:solidFill>
                <a:latin typeface="Calibri"/>
                <a:ea typeface="Calibri"/>
                <a:cs typeface="Calibri"/>
                <a:sym typeface="Calibri"/>
              </a:rPr>
              <a:t>General Considerations and Comments: Theme 3 -- </a:t>
            </a:r>
            <a:r>
              <a:rPr b="1" lang="en">
                <a:solidFill>
                  <a:srgbClr val="FF00FF"/>
                </a:solidFill>
                <a:latin typeface="Calibri"/>
                <a:ea typeface="Calibri"/>
                <a:cs typeface="Calibri"/>
                <a:sym typeface="Calibri"/>
              </a:rPr>
              <a:t>Chairman Williams to discuss during Q&amp;A at end</a:t>
            </a:r>
            <a:endParaRPr b="1">
              <a:solidFill>
                <a:srgbClr val="FF00FF"/>
              </a:solidFill>
              <a:latin typeface="Calibri"/>
              <a:ea typeface="Calibri"/>
              <a:cs typeface="Calibri"/>
              <a:sym typeface="Calibri"/>
            </a:endParaRPr>
          </a:p>
          <a:p>
            <a:pPr indent="-298450" lvl="0" marL="457200" rtl="0" algn="l">
              <a:spcBef>
                <a:spcPts val="0"/>
              </a:spcBef>
              <a:spcAft>
                <a:spcPts val="0"/>
              </a:spcAft>
              <a:buClr>
                <a:schemeClr val="dk1"/>
              </a:buClr>
              <a:buSzPts val="1100"/>
              <a:buFont typeface="Noto Sans Symbols"/>
              <a:buChar char="●"/>
            </a:pPr>
            <a:r>
              <a:rPr lang="en">
                <a:solidFill>
                  <a:schemeClr val="dk1"/>
                </a:solidFill>
                <a:latin typeface="Calibri"/>
                <a:ea typeface="Calibri"/>
                <a:cs typeface="Calibri"/>
                <a:sym typeface="Calibri"/>
              </a:rPr>
              <a:t>Need to better reach communities that have not had a longstanding place at the table, particularly to address EJ concerns.</a:t>
            </a:r>
            <a:endParaRPr>
              <a:solidFill>
                <a:schemeClr val="dk1"/>
              </a:solidFill>
              <a:latin typeface="Calibri"/>
              <a:ea typeface="Calibri"/>
              <a:cs typeface="Calibri"/>
              <a:sym typeface="Calibri"/>
            </a:endParaRPr>
          </a:p>
          <a:p>
            <a:pPr indent="-298450" lvl="0" marL="457200" rtl="0" algn="l">
              <a:spcBef>
                <a:spcPts val="0"/>
              </a:spcBef>
              <a:spcAft>
                <a:spcPts val="0"/>
              </a:spcAft>
              <a:buClr>
                <a:schemeClr val="dk1"/>
              </a:buClr>
              <a:buSzPts val="1100"/>
              <a:buFont typeface="Noto Sans Symbols"/>
              <a:buChar char="●"/>
            </a:pPr>
            <a:r>
              <a:rPr lang="en">
                <a:solidFill>
                  <a:schemeClr val="dk1"/>
                </a:solidFill>
                <a:latin typeface="Calibri"/>
                <a:ea typeface="Calibri"/>
                <a:cs typeface="Calibri"/>
                <a:sym typeface="Calibri"/>
              </a:rPr>
              <a:t>GLAB currently focused on communication gaps and could use more information about current GLRI communication campaigns or strategies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e90144d3b8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e90144d3b8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e90144d3b8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e90144d3b8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e90144d3b8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e90144d3b8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e90144d3b8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e90144d3b8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b="1" lang="en">
                <a:solidFill>
                  <a:srgbClr val="2E75B5"/>
                </a:solidFill>
                <a:latin typeface="Calibri"/>
                <a:ea typeface="Calibri"/>
                <a:cs typeface="Calibri"/>
                <a:sym typeface="Calibri"/>
              </a:rPr>
              <a:t>General Considerations and Comments: Theme 5 </a:t>
            </a:r>
            <a:r>
              <a:rPr b="1" lang="en">
                <a:solidFill>
                  <a:srgbClr val="2E75B5"/>
                </a:solidFill>
                <a:latin typeface="Calibri"/>
                <a:ea typeface="Calibri"/>
                <a:cs typeface="Calibri"/>
                <a:sym typeface="Calibri"/>
              </a:rPr>
              <a:t>-- </a:t>
            </a:r>
            <a:r>
              <a:rPr b="1" lang="en">
                <a:solidFill>
                  <a:srgbClr val="FF00FF"/>
                </a:solidFill>
                <a:latin typeface="Calibri"/>
                <a:ea typeface="Calibri"/>
                <a:cs typeface="Calibri"/>
                <a:sym typeface="Calibri"/>
              </a:rPr>
              <a:t>Frank to discuss during Q&amp;A at end</a:t>
            </a:r>
            <a:endParaRPr b="1">
              <a:solidFill>
                <a:srgbClr val="2E75B5"/>
              </a:solidFill>
              <a:latin typeface="Calibri"/>
              <a:ea typeface="Calibri"/>
              <a:cs typeface="Calibri"/>
              <a:sym typeface="Calibri"/>
            </a:endParaRPr>
          </a:p>
          <a:p>
            <a:pPr indent="-298450" lvl="0" marL="457200" rtl="0" algn="l">
              <a:spcBef>
                <a:spcPts val="0"/>
              </a:spcBef>
              <a:spcAft>
                <a:spcPts val="0"/>
              </a:spcAft>
              <a:buClr>
                <a:schemeClr val="dk1"/>
              </a:buClr>
              <a:buSzPts val="1100"/>
              <a:buFont typeface="Noto Sans Symbols"/>
              <a:buChar char="●"/>
            </a:pPr>
            <a:r>
              <a:rPr lang="en">
                <a:solidFill>
                  <a:schemeClr val="dk1"/>
                </a:solidFill>
                <a:latin typeface="Calibri"/>
                <a:ea typeface="Calibri"/>
                <a:cs typeface="Calibri"/>
                <a:sym typeface="Calibri"/>
              </a:rPr>
              <a:t>EPA and communities often do not share standards on what “cleaned up” means; (e.g., Mackinaw Straits is not an AOC)</a:t>
            </a:r>
            <a:endParaRPr>
              <a:solidFill>
                <a:schemeClr val="dk1"/>
              </a:solidFill>
              <a:latin typeface="Calibri"/>
              <a:ea typeface="Calibri"/>
              <a:cs typeface="Calibri"/>
              <a:sym typeface="Calibri"/>
            </a:endParaRPr>
          </a:p>
          <a:p>
            <a:pPr indent="-298450" lvl="0" marL="457200" rtl="0" algn="l">
              <a:spcBef>
                <a:spcPts val="0"/>
              </a:spcBef>
              <a:spcAft>
                <a:spcPts val="0"/>
              </a:spcAft>
              <a:buClr>
                <a:schemeClr val="dk1"/>
              </a:buClr>
              <a:buSzPts val="1100"/>
              <a:buFont typeface="Noto Sans Symbols"/>
              <a:buChar char="●"/>
            </a:pPr>
            <a:r>
              <a:rPr lang="en">
                <a:solidFill>
                  <a:schemeClr val="dk1"/>
                </a:solidFill>
                <a:latin typeface="Calibri"/>
                <a:ea typeface="Calibri"/>
                <a:cs typeface="Calibri"/>
                <a:sym typeface="Calibri"/>
              </a:rPr>
              <a:t>What is the process to determine an AOC? Historical problem? </a:t>
            </a:r>
            <a:endParaRPr>
              <a:solidFill>
                <a:schemeClr val="dk1"/>
              </a:solidFill>
              <a:latin typeface="Calibri"/>
              <a:ea typeface="Calibri"/>
              <a:cs typeface="Calibri"/>
              <a:sym typeface="Calibri"/>
            </a:endParaRPr>
          </a:p>
          <a:p>
            <a:pPr indent="-298450" lvl="0" marL="457200" rtl="0" algn="l">
              <a:spcBef>
                <a:spcPts val="0"/>
              </a:spcBef>
              <a:spcAft>
                <a:spcPts val="0"/>
              </a:spcAft>
              <a:buClr>
                <a:schemeClr val="dk1"/>
              </a:buClr>
              <a:buSzPts val="1100"/>
              <a:buFont typeface="Noto Sans Symbols"/>
              <a:buChar char="●"/>
            </a:pPr>
            <a:r>
              <a:rPr lang="en">
                <a:solidFill>
                  <a:schemeClr val="dk1"/>
                </a:solidFill>
                <a:latin typeface="Calibri"/>
                <a:ea typeface="Calibri"/>
                <a:cs typeface="Calibri"/>
                <a:sym typeface="Calibri"/>
              </a:rPr>
              <a:t>Must implement initiative </a:t>
            </a:r>
            <a:r>
              <a:rPr i="1" lang="en">
                <a:solidFill>
                  <a:schemeClr val="dk1"/>
                </a:solidFill>
                <a:latin typeface="Calibri"/>
                <a:ea typeface="Calibri"/>
                <a:cs typeface="Calibri"/>
                <a:sym typeface="Calibri"/>
              </a:rPr>
              <a:t>with</a:t>
            </a:r>
            <a:r>
              <a:rPr lang="en">
                <a:solidFill>
                  <a:schemeClr val="dk1"/>
                </a:solidFill>
                <a:latin typeface="Calibri"/>
                <a:ea typeface="Calibri"/>
                <a:cs typeface="Calibri"/>
                <a:sym typeface="Calibri"/>
              </a:rPr>
              <a:t> communities</a:t>
            </a:r>
            <a:endParaRPr>
              <a:solidFill>
                <a:schemeClr val="dk1"/>
              </a:solidFill>
              <a:latin typeface="Calibri"/>
              <a:ea typeface="Calibri"/>
              <a:cs typeface="Calibri"/>
              <a:sym typeface="Calibri"/>
            </a:endParaRPr>
          </a:p>
          <a:p>
            <a:pPr indent="-298450" lvl="0" marL="457200" rtl="0" algn="l">
              <a:spcBef>
                <a:spcPts val="0"/>
              </a:spcBef>
              <a:spcAft>
                <a:spcPts val="0"/>
              </a:spcAft>
              <a:buClr>
                <a:schemeClr val="dk1"/>
              </a:buClr>
              <a:buSzPts val="1100"/>
              <a:buFont typeface="Noto Sans Symbols"/>
              <a:buChar char="●"/>
            </a:pPr>
            <a:r>
              <a:rPr lang="en">
                <a:solidFill>
                  <a:schemeClr val="dk1"/>
                </a:solidFill>
                <a:latin typeface="Calibri"/>
                <a:ea typeface="Calibri"/>
                <a:cs typeface="Calibri"/>
                <a:sym typeface="Calibri"/>
              </a:rPr>
              <a:t>Need to prioritize address most polluted communities</a:t>
            </a:r>
            <a:endParaRPr>
              <a:solidFill>
                <a:schemeClr val="dk1"/>
              </a:solidFill>
              <a:latin typeface="Calibri"/>
              <a:ea typeface="Calibri"/>
              <a:cs typeface="Calibri"/>
              <a:sym typeface="Calibri"/>
            </a:endParaRPr>
          </a:p>
          <a:p>
            <a:pPr indent="-298450" lvl="0" marL="457200" rtl="0" algn="l">
              <a:lnSpc>
                <a:spcPct val="107916"/>
              </a:lnSpc>
              <a:spcBef>
                <a:spcPts val="0"/>
              </a:spcBef>
              <a:spcAft>
                <a:spcPts val="0"/>
              </a:spcAft>
              <a:buClr>
                <a:schemeClr val="dk1"/>
              </a:buClr>
              <a:buSzPts val="1100"/>
              <a:buFont typeface="Noto Sans Symbols"/>
              <a:buChar char="●"/>
            </a:pPr>
            <a:r>
              <a:rPr lang="en">
                <a:solidFill>
                  <a:schemeClr val="dk1"/>
                </a:solidFill>
                <a:latin typeface="Calibri"/>
                <a:ea typeface="Calibri"/>
                <a:cs typeface="Calibri"/>
                <a:sym typeface="Calibri"/>
              </a:rPr>
              <a:t>Monitoring and reporting on our progress is critical to evaluating action plans and setting priorities</a:t>
            </a:r>
            <a:endParaRPr b="1">
              <a:solidFill>
                <a:srgbClr val="2E75B5"/>
              </a:solidFill>
              <a:latin typeface="Calibri"/>
              <a:ea typeface="Calibri"/>
              <a:cs typeface="Calibri"/>
              <a:sym typeface="Calibri"/>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e90144d3b8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e90144d3b8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b="1" lang="en">
                <a:solidFill>
                  <a:srgbClr val="2E75B5"/>
                </a:solidFill>
                <a:latin typeface="Calibri"/>
                <a:ea typeface="Calibri"/>
                <a:cs typeface="Calibri"/>
                <a:sym typeface="Calibri"/>
              </a:rPr>
              <a:t>General Considerations and Comments: Theme 6 -- </a:t>
            </a:r>
            <a:r>
              <a:rPr b="1" lang="en">
                <a:solidFill>
                  <a:srgbClr val="FF00FF"/>
                </a:solidFill>
                <a:latin typeface="Calibri"/>
                <a:ea typeface="Calibri"/>
                <a:cs typeface="Calibri"/>
                <a:sym typeface="Calibri"/>
              </a:rPr>
              <a:t>Laura to discuss during Q&amp;A at end</a:t>
            </a:r>
            <a:endParaRPr b="1">
              <a:solidFill>
                <a:srgbClr val="FF00FF"/>
              </a:solidFill>
              <a:latin typeface="Calibri"/>
              <a:ea typeface="Calibri"/>
              <a:cs typeface="Calibri"/>
              <a:sym typeface="Calibri"/>
            </a:endParaRPr>
          </a:p>
          <a:p>
            <a:pPr indent="-298450" lvl="0" marL="457200" rtl="0" algn="l">
              <a:spcBef>
                <a:spcPts val="0"/>
              </a:spcBef>
              <a:spcAft>
                <a:spcPts val="0"/>
              </a:spcAft>
              <a:buClr>
                <a:schemeClr val="dk1"/>
              </a:buClr>
              <a:buSzPts val="1100"/>
              <a:buFont typeface="Noto Sans Symbols"/>
              <a:buChar char="●"/>
            </a:pPr>
            <a:r>
              <a:rPr lang="en">
                <a:solidFill>
                  <a:schemeClr val="dk1"/>
                </a:solidFill>
                <a:latin typeface="Calibri"/>
                <a:ea typeface="Calibri"/>
                <a:cs typeface="Calibri"/>
                <a:sym typeface="Calibri"/>
              </a:rPr>
              <a:t>Information needed on Opportunity Zones and brownfields include </a:t>
            </a:r>
            <a:endParaRPr>
              <a:solidFill>
                <a:schemeClr val="dk1"/>
              </a:solidFill>
              <a:latin typeface="Calibri"/>
              <a:ea typeface="Calibri"/>
              <a:cs typeface="Calibri"/>
              <a:sym typeface="Calibri"/>
            </a:endParaRPr>
          </a:p>
          <a:p>
            <a:pPr indent="-298450" lvl="1" marL="914400" rtl="0" algn="l">
              <a:spcBef>
                <a:spcPts val="0"/>
              </a:spcBef>
              <a:spcAft>
                <a:spcPts val="0"/>
              </a:spcAft>
              <a:buClr>
                <a:schemeClr val="dk1"/>
              </a:buClr>
              <a:buSzPts val="1100"/>
              <a:buFont typeface="Courier New"/>
              <a:buChar char="o"/>
            </a:pPr>
            <a:r>
              <a:rPr lang="en">
                <a:solidFill>
                  <a:schemeClr val="dk1"/>
                </a:solidFill>
                <a:latin typeface="Calibri"/>
                <a:ea typeface="Calibri"/>
                <a:cs typeface="Calibri"/>
                <a:sym typeface="Calibri"/>
              </a:rPr>
              <a:t>What and where are they?</a:t>
            </a:r>
            <a:endParaRPr>
              <a:solidFill>
                <a:schemeClr val="dk1"/>
              </a:solidFill>
              <a:latin typeface="Calibri"/>
              <a:ea typeface="Calibri"/>
              <a:cs typeface="Calibri"/>
              <a:sym typeface="Calibri"/>
            </a:endParaRPr>
          </a:p>
          <a:p>
            <a:pPr indent="-298450" lvl="1" marL="914400" rtl="0" algn="l">
              <a:spcBef>
                <a:spcPts val="0"/>
              </a:spcBef>
              <a:spcAft>
                <a:spcPts val="0"/>
              </a:spcAft>
              <a:buClr>
                <a:schemeClr val="dk1"/>
              </a:buClr>
              <a:buSzPts val="1100"/>
              <a:buFont typeface="Courier New"/>
              <a:buChar char="o"/>
            </a:pPr>
            <a:r>
              <a:rPr lang="en">
                <a:solidFill>
                  <a:schemeClr val="dk1"/>
                </a:solidFill>
                <a:latin typeface="Calibri"/>
                <a:ea typeface="Calibri"/>
                <a:cs typeface="Calibri"/>
                <a:sym typeface="Calibri"/>
              </a:rPr>
              <a:t>What are their funding and program profiles?</a:t>
            </a:r>
            <a:endParaRPr>
              <a:solidFill>
                <a:schemeClr val="dk1"/>
              </a:solidFill>
              <a:latin typeface="Calibri"/>
              <a:ea typeface="Calibri"/>
              <a:cs typeface="Calibri"/>
              <a:sym typeface="Calibri"/>
            </a:endParaRPr>
          </a:p>
          <a:p>
            <a:pPr indent="-298450" lvl="1" marL="914400" rtl="0" algn="l">
              <a:spcBef>
                <a:spcPts val="0"/>
              </a:spcBef>
              <a:spcAft>
                <a:spcPts val="0"/>
              </a:spcAft>
              <a:buClr>
                <a:schemeClr val="dk1"/>
              </a:buClr>
              <a:buSzPts val="1100"/>
              <a:buFont typeface="Courier New"/>
              <a:buChar char="o"/>
            </a:pPr>
            <a:r>
              <a:rPr lang="en">
                <a:solidFill>
                  <a:schemeClr val="dk1"/>
                </a:solidFill>
                <a:latin typeface="Calibri"/>
                <a:ea typeface="Calibri"/>
                <a:cs typeface="Calibri"/>
                <a:sym typeface="Calibri"/>
              </a:rPr>
              <a:t>How might they connect with GLRI?</a:t>
            </a:r>
            <a:endParaRPr>
              <a:solidFill>
                <a:schemeClr val="dk1"/>
              </a:solidFill>
              <a:latin typeface="Calibri"/>
              <a:ea typeface="Calibri"/>
              <a:cs typeface="Calibri"/>
              <a:sym typeface="Calibri"/>
            </a:endParaRPr>
          </a:p>
          <a:p>
            <a:pPr indent="-298450" lvl="1" marL="914400" rtl="0" algn="l">
              <a:spcBef>
                <a:spcPts val="0"/>
              </a:spcBef>
              <a:spcAft>
                <a:spcPts val="0"/>
              </a:spcAft>
              <a:buClr>
                <a:schemeClr val="dk1"/>
              </a:buClr>
              <a:buSzPts val="1100"/>
              <a:buFont typeface="Courier New"/>
              <a:buChar char="o"/>
            </a:pPr>
            <a:r>
              <a:rPr lang="en">
                <a:solidFill>
                  <a:schemeClr val="dk1"/>
                </a:solidFill>
                <a:latin typeface="Calibri"/>
                <a:ea typeface="Calibri"/>
                <a:cs typeface="Calibri"/>
                <a:sym typeface="Calibri"/>
              </a:rPr>
              <a:t>Potential to model Opp Zone/brownfield program on Legacy Act?</a:t>
            </a:r>
            <a:endParaRPr>
              <a:solidFill>
                <a:schemeClr val="dk1"/>
              </a:solidFill>
              <a:latin typeface="Calibri"/>
              <a:ea typeface="Calibri"/>
              <a:cs typeface="Calibri"/>
              <a:sym typeface="Calibri"/>
            </a:endParaRPr>
          </a:p>
          <a:p>
            <a:pPr indent="-298450" lvl="1" marL="914400" rtl="0" algn="l">
              <a:spcBef>
                <a:spcPts val="0"/>
              </a:spcBef>
              <a:spcAft>
                <a:spcPts val="0"/>
              </a:spcAft>
              <a:buClr>
                <a:schemeClr val="dk1"/>
              </a:buClr>
              <a:buSzPts val="1100"/>
              <a:buFont typeface="Courier New"/>
              <a:buChar char="o"/>
            </a:pPr>
            <a:r>
              <a:rPr lang="en">
                <a:solidFill>
                  <a:schemeClr val="dk1"/>
                </a:solidFill>
                <a:latin typeface="Calibri"/>
                <a:ea typeface="Calibri"/>
                <a:cs typeface="Calibri"/>
                <a:sym typeface="Calibri"/>
              </a:rPr>
              <a:t>How do these programs support or challenge equitable outcomes?</a:t>
            </a:r>
            <a:endParaRPr>
              <a:solidFill>
                <a:schemeClr val="dk1"/>
              </a:solidFill>
              <a:latin typeface="Calibri"/>
              <a:ea typeface="Calibri"/>
              <a:cs typeface="Calibri"/>
              <a:sym typeface="Calibri"/>
            </a:endParaRPr>
          </a:p>
          <a:p>
            <a:pPr indent="-298450" lvl="0" marL="457200" rtl="0" algn="l">
              <a:spcBef>
                <a:spcPts val="0"/>
              </a:spcBef>
              <a:spcAft>
                <a:spcPts val="0"/>
              </a:spcAft>
              <a:buClr>
                <a:schemeClr val="dk1"/>
              </a:buClr>
              <a:buSzPts val="1100"/>
              <a:buFont typeface="Noto Sans Symbols"/>
              <a:buChar char="●"/>
            </a:pPr>
            <a:r>
              <a:rPr lang="en">
                <a:solidFill>
                  <a:schemeClr val="dk1"/>
                </a:solidFill>
                <a:latin typeface="Calibri"/>
                <a:ea typeface="Calibri"/>
                <a:cs typeface="Calibri"/>
                <a:sym typeface="Calibri"/>
              </a:rPr>
              <a:t>Any Superfunds overlap? </a:t>
            </a:r>
            <a:endParaRPr>
              <a:solidFill>
                <a:schemeClr val="dk1"/>
              </a:solidFill>
              <a:latin typeface="Calibri"/>
              <a:ea typeface="Calibri"/>
              <a:cs typeface="Calibri"/>
              <a:sym typeface="Calibri"/>
            </a:endParaRPr>
          </a:p>
          <a:p>
            <a:pPr indent="-298450" lvl="0" marL="457200" rtl="0" algn="l">
              <a:spcBef>
                <a:spcPts val="0"/>
              </a:spcBef>
              <a:spcAft>
                <a:spcPts val="0"/>
              </a:spcAft>
              <a:buClr>
                <a:schemeClr val="dk1"/>
              </a:buClr>
              <a:buSzPts val="1100"/>
              <a:buFont typeface="Noto Sans Symbols"/>
              <a:buChar char="●"/>
            </a:pPr>
            <a:r>
              <a:rPr lang="en">
                <a:solidFill>
                  <a:schemeClr val="dk1"/>
                </a:solidFill>
                <a:latin typeface="Calibri"/>
                <a:ea typeface="Calibri"/>
                <a:cs typeface="Calibri"/>
                <a:sym typeface="Calibri"/>
              </a:rPr>
              <a:t>Include White House Environmental Justice Council Justice40 Initiatives?</a:t>
            </a:r>
            <a:endParaRPr>
              <a:solidFill>
                <a:schemeClr val="dk1"/>
              </a:solidFill>
              <a:latin typeface="Calibri"/>
              <a:ea typeface="Calibri"/>
              <a:cs typeface="Calibri"/>
              <a:sym typeface="Calibri"/>
            </a:endParaRPr>
          </a:p>
          <a:p>
            <a:pPr indent="-298450" lvl="0" marL="457200" rtl="0" algn="l">
              <a:spcBef>
                <a:spcPts val="0"/>
              </a:spcBef>
              <a:spcAft>
                <a:spcPts val="0"/>
              </a:spcAft>
              <a:buClr>
                <a:schemeClr val="dk1"/>
              </a:buClr>
              <a:buSzPts val="1100"/>
              <a:buFont typeface="Noto Sans Symbols"/>
              <a:buChar char="●"/>
            </a:pPr>
            <a:r>
              <a:rPr lang="en">
                <a:solidFill>
                  <a:schemeClr val="dk1"/>
                </a:solidFill>
                <a:latin typeface="Calibri"/>
                <a:ea typeface="Calibri"/>
                <a:cs typeface="Calibri"/>
                <a:sym typeface="Calibri"/>
              </a:rPr>
              <a:t>Former GLAB were adamant that projects are not prioritized according to ability to leverage.</a:t>
            </a:r>
            <a:endParaRPr b="1">
              <a:solidFill>
                <a:srgbClr val="2E75B5"/>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Clr>
                <a:srgbClr val="0B5394"/>
              </a:buClr>
              <a:buSzPts val="5200"/>
              <a:buNone/>
              <a:defRPr sz="5200">
                <a:solidFill>
                  <a:srgbClr val="0B5394"/>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id="14" name="Google Shape;14;p2"/>
          <p:cNvPicPr preferRelativeResize="0"/>
          <p:nvPr/>
        </p:nvPicPr>
        <p:blipFill>
          <a:blip r:embed="rId2">
            <a:alphaModFix/>
          </a:blip>
          <a:stretch>
            <a:fillRect/>
          </a:stretch>
        </p:blipFill>
        <p:spPr>
          <a:xfrm>
            <a:off x="0" y="4477725"/>
            <a:ext cx="9102150" cy="66577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7" name="Shape 47"/>
        <p:cNvGrpSpPr/>
        <p:nvPr/>
      </p:nvGrpSpPr>
      <p:grpSpPr>
        <a:xfrm>
          <a:off x="0" y="0"/>
          <a:ext cx="0" cy="0"/>
          <a:chOff x="0" y="0"/>
          <a:chExt cx="0" cy="0"/>
        </a:xfrm>
      </p:grpSpPr>
      <p:sp>
        <p:nvSpPr>
          <p:cNvPr id="48" name="Google Shape;48;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9" name="Google Shape;49;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0" name="Google Shape;50;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1" name="Shape 51"/>
        <p:cNvGrpSpPr/>
        <p:nvPr/>
      </p:nvGrpSpPr>
      <p:grpSpPr>
        <a:xfrm>
          <a:off x="0" y="0"/>
          <a:ext cx="0" cy="0"/>
          <a:chOff x="0" y="0"/>
          <a:chExt cx="0" cy="0"/>
        </a:xfrm>
      </p:grpSpPr>
      <p:sp>
        <p:nvSpPr>
          <p:cNvPr id="52" name="Google Shape;52;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Clr>
                <a:srgbClr val="0B5394"/>
              </a:buClr>
              <a:buSzPts val="3600"/>
              <a:buNone/>
              <a:defRPr sz="3600">
                <a:solidFill>
                  <a:srgbClr val="0B5394"/>
                </a:solidFill>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7" name="Google Shape;17;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pic>
        <p:nvPicPr>
          <p:cNvPr id="18" name="Google Shape;18;p3"/>
          <p:cNvPicPr preferRelativeResize="0"/>
          <p:nvPr/>
        </p:nvPicPr>
        <p:blipFill>
          <a:blip r:embed="rId2">
            <a:alphaModFix/>
          </a:blip>
          <a:stretch>
            <a:fillRect/>
          </a:stretch>
        </p:blipFill>
        <p:spPr>
          <a:xfrm>
            <a:off x="0" y="4101200"/>
            <a:ext cx="9102150" cy="10423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2" name="Google Shape;22;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5" name="Google Shape;25;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0" name="Google Shape;30;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5" name="Shape 35"/>
        <p:cNvGrpSpPr/>
        <p:nvPr/>
      </p:nvGrpSpPr>
      <p:grpSpPr>
        <a:xfrm>
          <a:off x="0" y="0"/>
          <a:ext cx="0" cy="0"/>
          <a:chOff x="0" y="0"/>
          <a:chExt cx="0" cy="0"/>
        </a:xfrm>
      </p:grpSpPr>
      <p:sp>
        <p:nvSpPr>
          <p:cNvPr id="36" name="Google Shape;36;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7" name="Google Shape;37;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1" name="Google Shape;41;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2" name="Google Shape;42;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3" name="Google Shape;43;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4" name="Shape 44"/>
        <p:cNvGrpSpPr/>
        <p:nvPr/>
      </p:nvGrpSpPr>
      <p:grpSpPr>
        <a:xfrm>
          <a:off x="0" y="0"/>
          <a:ext cx="0" cy="0"/>
          <a:chOff x="0" y="0"/>
          <a:chExt cx="0" cy="0"/>
        </a:xfrm>
      </p:grpSpPr>
      <p:sp>
        <p:nvSpPr>
          <p:cNvPr id="45" name="Google Shape;45;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6" name="Google Shape;46;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rgbClr val="0B5394"/>
              </a:buClr>
              <a:buSzPts val="2800"/>
              <a:buFont typeface="Comfortaa"/>
              <a:buNone/>
              <a:defRPr sz="2800">
                <a:solidFill>
                  <a:srgbClr val="0B5394"/>
                </a:solidFill>
                <a:latin typeface="Comfortaa"/>
                <a:ea typeface="Comfortaa"/>
                <a:cs typeface="Comfortaa"/>
                <a:sym typeface="Comfortaa"/>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0" y="4477725"/>
            <a:ext cx="9102150" cy="6657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 name="Shape 56"/>
        <p:cNvGrpSpPr/>
        <p:nvPr/>
      </p:nvGrpSpPr>
      <p:grpSpPr>
        <a:xfrm>
          <a:off x="0" y="0"/>
          <a:ext cx="0" cy="0"/>
          <a:chOff x="0" y="0"/>
          <a:chExt cx="0" cy="0"/>
        </a:xfrm>
      </p:grpSpPr>
      <p:sp>
        <p:nvSpPr>
          <p:cNvPr id="57" name="Google Shape;57;p13"/>
          <p:cNvSpPr txBox="1"/>
          <p:nvPr>
            <p:ph type="ctrTitle"/>
          </p:nvPr>
        </p:nvSpPr>
        <p:spPr>
          <a:xfrm>
            <a:off x="311700" y="824875"/>
            <a:ext cx="8520600" cy="2085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2000"/>
              <a:t>EPA Great Lakes Advisory Board</a:t>
            </a:r>
            <a:endParaRPr sz="2000"/>
          </a:p>
          <a:p>
            <a:pPr indent="0" lvl="0" marL="0" rtl="0" algn="ctr">
              <a:spcBef>
                <a:spcPts val="0"/>
              </a:spcBef>
              <a:spcAft>
                <a:spcPts val="0"/>
              </a:spcAft>
              <a:buNone/>
            </a:pPr>
            <a:r>
              <a:rPr lang="en" sz="2600"/>
              <a:t>Great Lakes Restoration Initiative (GLRI)</a:t>
            </a:r>
            <a:endParaRPr sz="2600"/>
          </a:p>
          <a:p>
            <a:pPr indent="0" lvl="0" marL="0" rtl="0" algn="ctr">
              <a:spcBef>
                <a:spcPts val="0"/>
              </a:spcBef>
              <a:spcAft>
                <a:spcPts val="0"/>
              </a:spcAft>
              <a:buNone/>
            </a:pPr>
            <a:r>
              <a:rPr lang="en" sz="2600"/>
              <a:t>Work Group Recommendations</a:t>
            </a:r>
            <a:endParaRPr sz="2600"/>
          </a:p>
          <a:p>
            <a:pPr indent="0" lvl="0" marL="0" rtl="0" algn="ctr">
              <a:spcBef>
                <a:spcPts val="0"/>
              </a:spcBef>
              <a:spcAft>
                <a:spcPts val="0"/>
              </a:spcAft>
              <a:buNone/>
            </a:pPr>
            <a:r>
              <a:t/>
            </a:r>
            <a:endParaRPr sz="1000"/>
          </a:p>
          <a:p>
            <a:pPr indent="0" lvl="0" marL="0" rtl="0" algn="ctr">
              <a:spcBef>
                <a:spcPts val="0"/>
              </a:spcBef>
              <a:spcAft>
                <a:spcPts val="0"/>
              </a:spcAft>
              <a:buNone/>
            </a:pPr>
            <a:r>
              <a:rPr lang="en" sz="1400">
                <a:solidFill>
                  <a:srgbClr val="1AAAEA"/>
                </a:solidFill>
              </a:rPr>
              <a:t>Chairman James Williams, </a:t>
            </a:r>
            <a:r>
              <a:rPr lang="en" sz="1400">
                <a:solidFill>
                  <a:srgbClr val="1AAAEA"/>
                </a:solidFill>
              </a:rPr>
              <a:t>Sylvia Orduño, </a:t>
            </a:r>
            <a:r>
              <a:rPr lang="en" sz="1400">
                <a:solidFill>
                  <a:srgbClr val="1AAAEA"/>
                </a:solidFill>
              </a:rPr>
              <a:t>Frank Ettawageshik, Laura Rubin</a:t>
            </a:r>
            <a:endParaRPr sz="1400">
              <a:solidFill>
                <a:srgbClr val="1AAAEA"/>
              </a:solidFill>
            </a:endParaRPr>
          </a:p>
        </p:txBody>
      </p:sp>
      <p:sp>
        <p:nvSpPr>
          <p:cNvPr id="58" name="Google Shape;58;p13"/>
          <p:cNvSpPr txBox="1"/>
          <p:nvPr>
            <p:ph idx="1" type="subTitle"/>
          </p:nvPr>
        </p:nvSpPr>
        <p:spPr>
          <a:xfrm>
            <a:off x="311700" y="30627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2200"/>
              <a:t>Community Focus </a:t>
            </a:r>
            <a:r>
              <a:rPr lang="en" sz="2200"/>
              <a:t>Themes: 3, 5 and 6</a:t>
            </a:r>
            <a:endParaRPr sz="22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2"/>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lang="en" sz="2420"/>
              <a:t>Thank you</a:t>
            </a:r>
            <a:endParaRPr sz="2420"/>
          </a:p>
        </p:txBody>
      </p:sp>
      <p:sp>
        <p:nvSpPr>
          <p:cNvPr id="131" name="Google Shape;131;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i="1" lang="en"/>
              <a:t>We welcome your q</a:t>
            </a:r>
            <a:r>
              <a:rPr i="1" lang="en"/>
              <a:t>uestions and comments</a:t>
            </a:r>
            <a:endParaRPr i="1"/>
          </a:p>
        </p:txBody>
      </p:sp>
      <p:sp>
        <p:nvSpPr>
          <p:cNvPr id="132" name="Google Shape;132;p2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sz="2688"/>
              <a:t>Theme 3:  Seek Advice and Recommendations on GLRI Outreach</a:t>
            </a:r>
            <a:r>
              <a:rPr lang="en"/>
              <a:t> </a:t>
            </a:r>
            <a:r>
              <a:rPr lang="en" sz="1800"/>
              <a:t>(1 of 3)</a:t>
            </a:r>
            <a:endParaRPr sz="1800"/>
          </a:p>
        </p:txBody>
      </p:sp>
      <p:sp>
        <p:nvSpPr>
          <p:cNvPr id="64" name="Google Shape;64;p14"/>
          <p:cNvSpPr txBox="1"/>
          <p:nvPr>
            <p:ph idx="1" type="body"/>
          </p:nvPr>
        </p:nvSpPr>
        <p:spPr>
          <a:xfrm>
            <a:off x="311700" y="1286545"/>
            <a:ext cx="8520600" cy="789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1200">
                <a:solidFill>
                  <a:schemeClr val="dk1"/>
                </a:solidFill>
                <a:latin typeface="Arial Narrow"/>
                <a:ea typeface="Arial Narrow"/>
                <a:cs typeface="Arial Narrow"/>
                <a:sym typeface="Arial Narrow"/>
              </a:rPr>
              <a:t>Charge Question to GLAB:</a:t>
            </a:r>
            <a:r>
              <a:rPr i="1" lang="en" sz="1200">
                <a:solidFill>
                  <a:schemeClr val="dk1"/>
                </a:solidFill>
                <a:latin typeface="Arial Narrow"/>
                <a:ea typeface="Arial Narrow"/>
                <a:cs typeface="Arial Narrow"/>
                <a:sym typeface="Arial Narrow"/>
              </a:rPr>
              <a:t> How well are EPA and its federal, state and tribal partners communicating the goals, challenges and accomplishments of GLRI? Are there stakeholder groups that could be more effectively communicated with? What additional and/or innovative tools could be used to improve outreach to citizens, elected officials and partners?</a:t>
            </a:r>
            <a:endParaRPr i="1" sz="1200">
              <a:solidFill>
                <a:schemeClr val="dk1"/>
              </a:solidFill>
              <a:latin typeface="Arial Narrow"/>
              <a:ea typeface="Arial Narrow"/>
              <a:cs typeface="Arial Narrow"/>
              <a:sym typeface="Arial Narrow"/>
            </a:endParaRPr>
          </a:p>
          <a:p>
            <a:pPr indent="0" lvl="0" marL="0" rtl="0" algn="l">
              <a:lnSpc>
                <a:spcPct val="95000"/>
              </a:lnSpc>
              <a:spcBef>
                <a:spcPts val="0"/>
              </a:spcBef>
              <a:spcAft>
                <a:spcPts val="1200"/>
              </a:spcAft>
              <a:buNone/>
            </a:pPr>
            <a:r>
              <a:t/>
            </a:r>
            <a:endParaRPr sz="1400"/>
          </a:p>
        </p:txBody>
      </p:sp>
      <p:sp>
        <p:nvSpPr>
          <p:cNvPr id="65" name="Google Shape;65;p14"/>
          <p:cNvSpPr txBox="1"/>
          <p:nvPr>
            <p:ph idx="1" type="body"/>
          </p:nvPr>
        </p:nvSpPr>
        <p:spPr>
          <a:xfrm>
            <a:off x="479400" y="1858750"/>
            <a:ext cx="8352900" cy="24021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400">
                <a:solidFill>
                  <a:srgbClr val="2E75B5"/>
                </a:solidFill>
              </a:rPr>
              <a:t>Recommendations:</a:t>
            </a:r>
            <a:endParaRPr b="1" sz="1400">
              <a:solidFill>
                <a:srgbClr val="2E75B5"/>
              </a:solidFill>
            </a:endParaRPr>
          </a:p>
          <a:p>
            <a:pPr indent="0" lvl="0" marL="0" rtl="0" algn="l">
              <a:lnSpc>
                <a:spcPct val="100000"/>
              </a:lnSpc>
              <a:spcBef>
                <a:spcPts val="0"/>
              </a:spcBef>
              <a:spcAft>
                <a:spcPts val="0"/>
              </a:spcAft>
              <a:buClr>
                <a:schemeClr val="dk1"/>
              </a:buClr>
              <a:buSzPts val="1100"/>
              <a:buFont typeface="Arial"/>
              <a:buNone/>
            </a:pPr>
            <a:r>
              <a:t/>
            </a:r>
            <a:endParaRPr b="1" sz="400">
              <a:solidFill>
                <a:srgbClr val="2E75B5"/>
              </a:solidFill>
            </a:endParaRPr>
          </a:p>
          <a:p>
            <a:pPr indent="0" lvl="0" marL="0" rtl="0" algn="l">
              <a:lnSpc>
                <a:spcPct val="100000"/>
              </a:lnSpc>
              <a:spcBef>
                <a:spcPts val="0"/>
              </a:spcBef>
              <a:spcAft>
                <a:spcPts val="0"/>
              </a:spcAft>
              <a:buNone/>
            </a:pPr>
            <a:r>
              <a:rPr b="1" lang="en" sz="1400">
                <a:solidFill>
                  <a:srgbClr val="1AAAEA"/>
                </a:solidFill>
              </a:rPr>
              <a:t>1.	Increase GLRI visibility and recognition among the general public and stakeholder </a:t>
            </a:r>
            <a:endParaRPr b="1" sz="1400">
              <a:solidFill>
                <a:srgbClr val="1AAAEA"/>
              </a:solidFill>
            </a:endParaRPr>
          </a:p>
          <a:p>
            <a:pPr indent="457200" lvl="0" marL="0" rtl="0" algn="l">
              <a:lnSpc>
                <a:spcPct val="100000"/>
              </a:lnSpc>
              <a:spcBef>
                <a:spcPts val="0"/>
              </a:spcBef>
              <a:spcAft>
                <a:spcPts val="0"/>
              </a:spcAft>
              <a:buNone/>
            </a:pPr>
            <a:r>
              <a:rPr b="1" lang="en" sz="1400">
                <a:solidFill>
                  <a:srgbClr val="1AAAEA"/>
                </a:solidFill>
              </a:rPr>
              <a:t>c</a:t>
            </a:r>
            <a:r>
              <a:rPr b="1" lang="en" sz="1400">
                <a:solidFill>
                  <a:srgbClr val="1AAAEA"/>
                </a:solidFill>
              </a:rPr>
              <a:t>ommunities</a:t>
            </a:r>
            <a:endParaRPr b="1" sz="400">
              <a:solidFill>
                <a:srgbClr val="1AAAEA"/>
              </a:solidFill>
            </a:endParaRPr>
          </a:p>
          <a:p>
            <a:pPr indent="-304800" lvl="1" marL="857250" rtl="0" algn="l">
              <a:lnSpc>
                <a:spcPct val="100000"/>
              </a:lnSpc>
              <a:spcBef>
                <a:spcPts val="0"/>
              </a:spcBef>
              <a:spcAft>
                <a:spcPts val="0"/>
              </a:spcAft>
              <a:buClr>
                <a:schemeClr val="dk1"/>
              </a:buClr>
              <a:buSzPts val="1200"/>
              <a:buAutoNum type="alphaLcPeriod"/>
            </a:pPr>
            <a:r>
              <a:rPr lang="en" sz="1200">
                <a:solidFill>
                  <a:schemeClr val="dk1"/>
                </a:solidFill>
              </a:rPr>
              <a:t>Better promote GLRI initiatives and accomplishments.</a:t>
            </a:r>
            <a:endParaRPr sz="1200">
              <a:solidFill>
                <a:schemeClr val="dk1"/>
              </a:solidFill>
            </a:endParaRPr>
          </a:p>
          <a:p>
            <a:pPr indent="-304800" lvl="1" marL="857250" rtl="0" algn="l">
              <a:lnSpc>
                <a:spcPct val="100000"/>
              </a:lnSpc>
              <a:spcBef>
                <a:spcPts val="0"/>
              </a:spcBef>
              <a:spcAft>
                <a:spcPts val="0"/>
              </a:spcAft>
              <a:buClr>
                <a:schemeClr val="dk1"/>
              </a:buClr>
              <a:buSzPts val="1200"/>
              <a:buAutoNum type="alphaLcPeriod"/>
            </a:pPr>
            <a:r>
              <a:rPr lang="en" sz="1200">
                <a:solidFill>
                  <a:schemeClr val="dk1"/>
                </a:solidFill>
              </a:rPr>
              <a:t>Require GLRI branding (such as a logo) on GLRI initiatives and products.</a:t>
            </a:r>
            <a:endParaRPr sz="1200">
              <a:solidFill>
                <a:schemeClr val="dk1"/>
              </a:solidFill>
            </a:endParaRPr>
          </a:p>
          <a:p>
            <a:pPr indent="-304800" lvl="1" marL="857250" rtl="0" algn="l">
              <a:lnSpc>
                <a:spcPct val="100000"/>
              </a:lnSpc>
              <a:spcBef>
                <a:spcPts val="0"/>
              </a:spcBef>
              <a:spcAft>
                <a:spcPts val="0"/>
              </a:spcAft>
              <a:buClr>
                <a:schemeClr val="dk1"/>
              </a:buClr>
              <a:buSzPts val="1200"/>
              <a:buAutoNum type="alphaLcPeriod"/>
            </a:pPr>
            <a:r>
              <a:rPr lang="en" sz="1200">
                <a:solidFill>
                  <a:schemeClr val="dk1"/>
                </a:solidFill>
              </a:rPr>
              <a:t>Establish metrics and and measure outreach initiatives.</a:t>
            </a:r>
            <a:endParaRPr sz="1200">
              <a:solidFill>
                <a:schemeClr val="dk1"/>
              </a:solidFill>
            </a:endParaRPr>
          </a:p>
          <a:p>
            <a:pPr indent="-304800" lvl="1" marL="857250" rtl="0" algn="l">
              <a:lnSpc>
                <a:spcPct val="100000"/>
              </a:lnSpc>
              <a:spcBef>
                <a:spcPts val="0"/>
              </a:spcBef>
              <a:spcAft>
                <a:spcPts val="0"/>
              </a:spcAft>
              <a:buClr>
                <a:schemeClr val="dk1"/>
              </a:buClr>
              <a:buSzPts val="1200"/>
              <a:buAutoNum type="alphaLcPeriod"/>
            </a:pPr>
            <a:r>
              <a:rPr lang="en" sz="1200">
                <a:solidFill>
                  <a:schemeClr val="dk1"/>
                </a:solidFill>
              </a:rPr>
              <a:t>Conduct a communications audit to identify current communication methods and media, budget, </a:t>
            </a:r>
            <a:r>
              <a:rPr lang="en" sz="1200">
                <a:solidFill>
                  <a:schemeClr val="dk1"/>
                </a:solidFill>
              </a:rPr>
              <a:t>audiences</a:t>
            </a:r>
            <a:r>
              <a:rPr lang="en" sz="1200">
                <a:solidFill>
                  <a:schemeClr val="dk1"/>
                </a:solidFill>
              </a:rPr>
              <a:t>, and gaps to determine, especially, whether target communities are reached.</a:t>
            </a:r>
            <a:endParaRPr sz="1200">
              <a:solidFill>
                <a:schemeClr val="dk1"/>
              </a:solidFill>
            </a:endParaRPr>
          </a:p>
          <a:p>
            <a:pPr indent="-304800" lvl="1" marL="857250" rtl="0" algn="l">
              <a:lnSpc>
                <a:spcPct val="100000"/>
              </a:lnSpc>
              <a:spcBef>
                <a:spcPts val="0"/>
              </a:spcBef>
              <a:spcAft>
                <a:spcPts val="0"/>
              </a:spcAft>
              <a:buClr>
                <a:schemeClr val="dk1"/>
              </a:buClr>
              <a:buSzPts val="1200"/>
              <a:buAutoNum type="alphaLcPeriod"/>
            </a:pPr>
            <a:r>
              <a:rPr lang="en" sz="1200">
                <a:solidFill>
                  <a:schemeClr val="dk1"/>
                </a:solidFill>
              </a:rPr>
              <a:t>Tactics could include requiring a community engagement component in all grants (strategy, timeline, budget requirements in all proposals); funding and engaging public advisory councils; deploying culturally fluent EPA community liaisons; creating a low-barrier grant application process; and defining outcomes and measures for community engagement.</a:t>
            </a:r>
            <a:endParaRPr sz="1200">
              <a:solidFill>
                <a:schemeClr val="dk1"/>
              </a:solidFill>
            </a:endParaRPr>
          </a:p>
          <a:p>
            <a:pPr indent="0" lvl="0" marL="0" rtl="0" algn="l">
              <a:lnSpc>
                <a:spcPct val="80000"/>
              </a:lnSpc>
              <a:spcBef>
                <a:spcPts val="0"/>
              </a:spcBef>
              <a:spcAft>
                <a:spcPts val="0"/>
              </a:spcAft>
              <a:buNone/>
            </a:pPr>
            <a:r>
              <a:t/>
            </a:r>
            <a:endParaRPr b="1" sz="1600">
              <a:solidFill>
                <a:schemeClr val="dk1"/>
              </a:solidFill>
            </a:endParaRPr>
          </a:p>
          <a:p>
            <a:pPr indent="0" lvl="0" marL="0" rtl="0" algn="l">
              <a:lnSpc>
                <a:spcPct val="95000"/>
              </a:lnSpc>
              <a:spcBef>
                <a:spcPts val="0"/>
              </a:spcBef>
              <a:spcAft>
                <a:spcPts val="1200"/>
              </a:spcAft>
              <a:buNone/>
            </a:pPr>
            <a:r>
              <a:t/>
            </a:r>
            <a:endParaRPr sz="1400"/>
          </a:p>
        </p:txBody>
      </p:sp>
      <p:sp>
        <p:nvSpPr>
          <p:cNvPr id="66" name="Google Shape;66;p1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type="title"/>
          </p:nvPr>
        </p:nvSpPr>
        <p:spPr>
          <a:xfrm>
            <a:off x="311700" y="445025"/>
            <a:ext cx="8520600" cy="903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sz="2688"/>
              <a:t>Theme 3:  Seek Advice and Recommendations on GLRI Outreach</a:t>
            </a:r>
            <a:r>
              <a:rPr lang="en"/>
              <a:t> </a:t>
            </a:r>
            <a:r>
              <a:rPr lang="en" sz="1800"/>
              <a:t>(2 of 3)</a:t>
            </a:r>
            <a:endParaRPr sz="1800"/>
          </a:p>
        </p:txBody>
      </p:sp>
      <p:sp>
        <p:nvSpPr>
          <p:cNvPr id="72" name="Google Shape;72;p15"/>
          <p:cNvSpPr txBox="1"/>
          <p:nvPr>
            <p:ph idx="1" type="body"/>
          </p:nvPr>
        </p:nvSpPr>
        <p:spPr>
          <a:xfrm>
            <a:off x="311700" y="1428200"/>
            <a:ext cx="8520600" cy="789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200">
                <a:solidFill>
                  <a:schemeClr val="dk1"/>
                </a:solidFill>
                <a:latin typeface="Arial Narrow"/>
                <a:ea typeface="Arial Narrow"/>
                <a:cs typeface="Arial Narrow"/>
                <a:sym typeface="Arial Narrow"/>
              </a:rPr>
              <a:t>Charge Question to GLAB:</a:t>
            </a:r>
            <a:r>
              <a:rPr i="1" lang="en" sz="1200">
                <a:solidFill>
                  <a:schemeClr val="dk1"/>
                </a:solidFill>
                <a:latin typeface="Arial Narrow"/>
                <a:ea typeface="Arial Narrow"/>
                <a:cs typeface="Arial Narrow"/>
                <a:sym typeface="Arial Narrow"/>
              </a:rPr>
              <a:t> How well are EPA and its federal, state and tribal partners communicating the goals, challenges and accomplishments of GLRI? Are there stakeholder groups that could be more effectively communicated with? What additional and/or innovative tools could be used to improve outreach to citizens, elected officials and partners?</a:t>
            </a:r>
            <a:endParaRPr i="1" sz="1200">
              <a:solidFill>
                <a:schemeClr val="dk1"/>
              </a:solidFill>
              <a:latin typeface="Arial Narrow"/>
              <a:ea typeface="Arial Narrow"/>
              <a:cs typeface="Arial Narrow"/>
              <a:sym typeface="Arial Narrow"/>
            </a:endParaRPr>
          </a:p>
          <a:p>
            <a:pPr indent="0" lvl="0" marL="0" rtl="0" algn="l">
              <a:lnSpc>
                <a:spcPct val="95000"/>
              </a:lnSpc>
              <a:spcBef>
                <a:spcPts val="0"/>
              </a:spcBef>
              <a:spcAft>
                <a:spcPts val="1200"/>
              </a:spcAft>
              <a:buNone/>
            </a:pPr>
            <a:r>
              <a:t/>
            </a:r>
            <a:endParaRPr sz="1400"/>
          </a:p>
        </p:txBody>
      </p:sp>
      <p:sp>
        <p:nvSpPr>
          <p:cNvPr id="73" name="Google Shape;73;p15"/>
          <p:cNvSpPr txBox="1"/>
          <p:nvPr>
            <p:ph idx="1" type="body"/>
          </p:nvPr>
        </p:nvSpPr>
        <p:spPr>
          <a:xfrm>
            <a:off x="479400" y="2163550"/>
            <a:ext cx="8352900" cy="23097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400">
                <a:solidFill>
                  <a:srgbClr val="1AAAEA"/>
                </a:solidFill>
              </a:rPr>
              <a:t>2.	Effectively engage stakeholders, paying special attention to communities affected by </a:t>
            </a:r>
            <a:endParaRPr b="1" sz="1400">
              <a:solidFill>
                <a:srgbClr val="1AAAEA"/>
              </a:solidFill>
            </a:endParaRPr>
          </a:p>
          <a:p>
            <a:pPr indent="457200" lvl="0" marL="0" rtl="0" algn="l">
              <a:lnSpc>
                <a:spcPct val="100000"/>
              </a:lnSpc>
              <a:spcBef>
                <a:spcPts val="0"/>
              </a:spcBef>
              <a:spcAft>
                <a:spcPts val="0"/>
              </a:spcAft>
              <a:buNone/>
            </a:pPr>
            <a:r>
              <a:rPr b="1" lang="en" sz="1400">
                <a:solidFill>
                  <a:srgbClr val="1AAAEA"/>
                </a:solidFill>
              </a:rPr>
              <a:t>environmental justice (EJ) concerns</a:t>
            </a:r>
            <a:endParaRPr b="1" sz="1400">
              <a:solidFill>
                <a:srgbClr val="1AAAEA"/>
              </a:solidFill>
            </a:endParaRPr>
          </a:p>
          <a:p>
            <a:pPr indent="457200" lvl="0" marL="0" rtl="0" algn="l">
              <a:lnSpc>
                <a:spcPct val="100000"/>
              </a:lnSpc>
              <a:spcBef>
                <a:spcPts val="0"/>
              </a:spcBef>
              <a:spcAft>
                <a:spcPts val="0"/>
              </a:spcAft>
              <a:buNone/>
            </a:pPr>
            <a:r>
              <a:t/>
            </a:r>
            <a:endParaRPr b="1" sz="400">
              <a:solidFill>
                <a:srgbClr val="1AAAEA"/>
              </a:solidFill>
            </a:endParaRPr>
          </a:p>
          <a:p>
            <a:pPr indent="-311150" lvl="1" marL="857250" rtl="0" algn="l">
              <a:lnSpc>
                <a:spcPct val="100000"/>
              </a:lnSpc>
              <a:spcBef>
                <a:spcPts val="0"/>
              </a:spcBef>
              <a:spcAft>
                <a:spcPts val="0"/>
              </a:spcAft>
              <a:buClr>
                <a:schemeClr val="dk1"/>
              </a:buClr>
              <a:buSzPts val="1300"/>
              <a:buAutoNum type="alphaLcPeriod"/>
            </a:pPr>
            <a:r>
              <a:rPr lang="en" sz="1300">
                <a:solidFill>
                  <a:schemeClr val="dk1"/>
                </a:solidFill>
              </a:rPr>
              <a:t>Invite stakeholder participation from the </a:t>
            </a:r>
            <a:r>
              <a:rPr i="1" lang="en" sz="1300">
                <a:solidFill>
                  <a:schemeClr val="dk1"/>
                </a:solidFill>
              </a:rPr>
              <a:t>beginning</a:t>
            </a:r>
            <a:r>
              <a:rPr lang="en" sz="1300">
                <a:solidFill>
                  <a:schemeClr val="dk1"/>
                </a:solidFill>
              </a:rPr>
              <a:t> of any initiative.</a:t>
            </a:r>
            <a:endParaRPr sz="1300">
              <a:solidFill>
                <a:schemeClr val="dk1"/>
              </a:solidFill>
            </a:endParaRPr>
          </a:p>
          <a:p>
            <a:pPr indent="-311150" lvl="1" marL="857250" rtl="0" algn="l">
              <a:lnSpc>
                <a:spcPct val="100000"/>
              </a:lnSpc>
              <a:spcBef>
                <a:spcPts val="0"/>
              </a:spcBef>
              <a:spcAft>
                <a:spcPts val="0"/>
              </a:spcAft>
              <a:buClr>
                <a:schemeClr val="dk1"/>
              </a:buClr>
              <a:buSzPts val="1300"/>
              <a:buAutoNum type="alphaLcPeriod"/>
            </a:pPr>
            <a:r>
              <a:rPr lang="en" sz="1300">
                <a:solidFill>
                  <a:schemeClr val="dk1"/>
                </a:solidFill>
              </a:rPr>
              <a:t>Ensure communication is two-way through </a:t>
            </a:r>
            <a:r>
              <a:rPr lang="en" sz="1300">
                <a:solidFill>
                  <a:schemeClr val="dk1"/>
                </a:solidFill>
              </a:rPr>
              <a:t>meaningful</a:t>
            </a:r>
            <a:r>
              <a:rPr lang="en" sz="1300">
                <a:solidFill>
                  <a:schemeClr val="dk1"/>
                </a:solidFill>
              </a:rPr>
              <a:t> engagement.</a:t>
            </a:r>
            <a:endParaRPr sz="1300">
              <a:solidFill>
                <a:schemeClr val="dk1"/>
              </a:solidFill>
            </a:endParaRPr>
          </a:p>
          <a:p>
            <a:pPr indent="-311150" lvl="1" marL="857250" rtl="0" algn="l">
              <a:lnSpc>
                <a:spcPct val="100000"/>
              </a:lnSpc>
              <a:spcBef>
                <a:spcPts val="0"/>
              </a:spcBef>
              <a:spcAft>
                <a:spcPts val="0"/>
              </a:spcAft>
              <a:buClr>
                <a:schemeClr val="dk1"/>
              </a:buClr>
              <a:buSzPts val="1300"/>
              <a:buAutoNum type="alphaLcPeriod"/>
            </a:pPr>
            <a:r>
              <a:rPr lang="en" sz="1300">
                <a:solidFill>
                  <a:schemeClr val="dk1"/>
                </a:solidFill>
              </a:rPr>
              <a:t>Provide for multilingual communication.</a:t>
            </a:r>
            <a:endParaRPr sz="1300">
              <a:solidFill>
                <a:schemeClr val="dk1"/>
              </a:solidFill>
            </a:endParaRPr>
          </a:p>
          <a:p>
            <a:pPr indent="-311150" lvl="1" marL="857250" rtl="0" algn="l">
              <a:lnSpc>
                <a:spcPct val="100000"/>
              </a:lnSpc>
              <a:spcBef>
                <a:spcPts val="0"/>
              </a:spcBef>
              <a:spcAft>
                <a:spcPts val="0"/>
              </a:spcAft>
              <a:buClr>
                <a:schemeClr val="dk1"/>
              </a:buClr>
              <a:buSzPts val="1300"/>
              <a:buAutoNum type="alphaLcPeriod"/>
            </a:pPr>
            <a:r>
              <a:rPr lang="en" sz="1300">
                <a:solidFill>
                  <a:schemeClr val="dk1"/>
                </a:solidFill>
              </a:rPr>
              <a:t>Intentionally identify and target remoted or often-overlooked stakeholders who have not yet been reached (e.g., disadvantaged communities, First Nations, environmental justice entities).</a:t>
            </a:r>
            <a:endParaRPr sz="1300">
              <a:solidFill>
                <a:schemeClr val="dk1"/>
              </a:solidFill>
            </a:endParaRPr>
          </a:p>
          <a:p>
            <a:pPr indent="-311150" lvl="1" marL="857250" rtl="0" algn="l">
              <a:lnSpc>
                <a:spcPct val="100000"/>
              </a:lnSpc>
              <a:spcBef>
                <a:spcPts val="0"/>
              </a:spcBef>
              <a:spcAft>
                <a:spcPts val="0"/>
              </a:spcAft>
              <a:buClr>
                <a:schemeClr val="dk1"/>
              </a:buClr>
              <a:buSzPts val="1300"/>
              <a:buAutoNum type="alphaLcPeriod"/>
            </a:pPr>
            <a:r>
              <a:rPr lang="en" sz="1300">
                <a:solidFill>
                  <a:schemeClr val="dk1"/>
                </a:solidFill>
              </a:rPr>
              <a:t>Tactics could include engaging new voices to share accomplishments (e.g., youth, those impacted by AOC); identifying ways to reach defined audiences, such as messaging through mass and social media; greater use of LAMPs.</a:t>
            </a:r>
            <a:endParaRPr sz="1300">
              <a:solidFill>
                <a:schemeClr val="dk1"/>
              </a:solidFill>
            </a:endParaRPr>
          </a:p>
          <a:p>
            <a:pPr indent="0" lvl="0" marL="0" rtl="0" algn="l">
              <a:lnSpc>
                <a:spcPct val="95000"/>
              </a:lnSpc>
              <a:spcBef>
                <a:spcPts val="0"/>
              </a:spcBef>
              <a:spcAft>
                <a:spcPts val="1200"/>
              </a:spcAft>
              <a:buNone/>
            </a:pPr>
            <a:r>
              <a:t/>
            </a:r>
            <a:endParaRPr sz="1400"/>
          </a:p>
        </p:txBody>
      </p:sp>
      <p:sp>
        <p:nvSpPr>
          <p:cNvPr id="74" name="Google Shape;74;p1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6"/>
          <p:cNvSpPr txBox="1"/>
          <p:nvPr>
            <p:ph type="title"/>
          </p:nvPr>
        </p:nvSpPr>
        <p:spPr>
          <a:xfrm>
            <a:off x="311700" y="445025"/>
            <a:ext cx="8520600" cy="903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sz="2688"/>
              <a:t>Theme 3:  Seek Advice and Recommendations on GLRI Outreach</a:t>
            </a:r>
            <a:r>
              <a:rPr lang="en"/>
              <a:t> </a:t>
            </a:r>
            <a:r>
              <a:rPr lang="en" sz="1800"/>
              <a:t>(3 of 3)</a:t>
            </a:r>
            <a:endParaRPr sz="1800"/>
          </a:p>
        </p:txBody>
      </p:sp>
      <p:sp>
        <p:nvSpPr>
          <p:cNvPr id="80" name="Google Shape;80;p16"/>
          <p:cNvSpPr txBox="1"/>
          <p:nvPr>
            <p:ph idx="1" type="body"/>
          </p:nvPr>
        </p:nvSpPr>
        <p:spPr>
          <a:xfrm>
            <a:off x="311700" y="1428200"/>
            <a:ext cx="8520600" cy="789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200">
                <a:solidFill>
                  <a:schemeClr val="dk1"/>
                </a:solidFill>
                <a:latin typeface="Arial Narrow"/>
                <a:ea typeface="Arial Narrow"/>
                <a:cs typeface="Arial Narrow"/>
                <a:sym typeface="Arial Narrow"/>
              </a:rPr>
              <a:t>Charge Question to GLAB:</a:t>
            </a:r>
            <a:r>
              <a:rPr i="1" lang="en" sz="1200">
                <a:solidFill>
                  <a:schemeClr val="dk1"/>
                </a:solidFill>
                <a:latin typeface="Arial Narrow"/>
                <a:ea typeface="Arial Narrow"/>
                <a:cs typeface="Arial Narrow"/>
                <a:sym typeface="Arial Narrow"/>
              </a:rPr>
              <a:t> How well are EPA and its federal, state and tribal partners communicating the goals, challenges and accomplishments of GLRI? Are there stakeholder groups that could be more effectively communicated with? What additional and/or innovative tools could be used to improve outreach to citizens, elected officials and partners?</a:t>
            </a:r>
            <a:endParaRPr i="1" sz="1200">
              <a:solidFill>
                <a:schemeClr val="dk1"/>
              </a:solidFill>
              <a:latin typeface="Arial Narrow"/>
              <a:ea typeface="Arial Narrow"/>
              <a:cs typeface="Arial Narrow"/>
              <a:sym typeface="Arial Narrow"/>
            </a:endParaRPr>
          </a:p>
          <a:p>
            <a:pPr indent="0" lvl="0" marL="0" rtl="0" algn="l">
              <a:lnSpc>
                <a:spcPct val="95000"/>
              </a:lnSpc>
              <a:spcBef>
                <a:spcPts val="0"/>
              </a:spcBef>
              <a:spcAft>
                <a:spcPts val="1200"/>
              </a:spcAft>
              <a:buNone/>
            </a:pPr>
            <a:r>
              <a:t/>
            </a:r>
            <a:endParaRPr sz="1400"/>
          </a:p>
        </p:txBody>
      </p:sp>
      <p:sp>
        <p:nvSpPr>
          <p:cNvPr id="81" name="Google Shape;81;p16"/>
          <p:cNvSpPr txBox="1"/>
          <p:nvPr>
            <p:ph idx="1" type="body"/>
          </p:nvPr>
        </p:nvSpPr>
        <p:spPr>
          <a:xfrm>
            <a:off x="479400" y="2163550"/>
            <a:ext cx="8353200" cy="1867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400">
                <a:solidFill>
                  <a:srgbClr val="1AAAEA"/>
                </a:solidFill>
              </a:rPr>
              <a:t>3.	Manage stakeholder expectations</a:t>
            </a:r>
            <a:endParaRPr b="1" sz="1400">
              <a:solidFill>
                <a:srgbClr val="1AAAEA"/>
              </a:solidFill>
            </a:endParaRPr>
          </a:p>
          <a:p>
            <a:pPr indent="0" lvl="0" marL="0" rtl="0" algn="l">
              <a:lnSpc>
                <a:spcPct val="100000"/>
              </a:lnSpc>
              <a:spcBef>
                <a:spcPts val="0"/>
              </a:spcBef>
              <a:spcAft>
                <a:spcPts val="0"/>
              </a:spcAft>
              <a:buNone/>
            </a:pPr>
            <a:r>
              <a:rPr b="1" lang="en" sz="400">
                <a:solidFill>
                  <a:srgbClr val="1AAAEA"/>
                </a:solidFill>
              </a:rPr>
              <a:t> </a:t>
            </a:r>
            <a:endParaRPr b="1" sz="400">
              <a:solidFill>
                <a:srgbClr val="1AAAEA"/>
              </a:solidFill>
            </a:endParaRPr>
          </a:p>
          <a:p>
            <a:pPr indent="-317500" lvl="1" marL="857250" rtl="0" algn="l">
              <a:lnSpc>
                <a:spcPct val="115000"/>
              </a:lnSpc>
              <a:spcBef>
                <a:spcPts val="0"/>
              </a:spcBef>
              <a:spcAft>
                <a:spcPts val="0"/>
              </a:spcAft>
              <a:buClr>
                <a:schemeClr val="dk1"/>
              </a:buClr>
              <a:buSzPts val="1400"/>
              <a:buAutoNum type="alphaLcPeriod"/>
            </a:pPr>
            <a:r>
              <a:rPr lang="en">
                <a:solidFill>
                  <a:schemeClr val="dk1"/>
                </a:solidFill>
              </a:rPr>
              <a:t>Clearly communicate to stakeholders how EPA defines “restoration” in each case.</a:t>
            </a:r>
            <a:endParaRPr>
              <a:solidFill>
                <a:schemeClr val="dk1"/>
              </a:solidFill>
            </a:endParaRPr>
          </a:p>
          <a:p>
            <a:pPr indent="-317500" lvl="1" marL="857250" rtl="0" algn="l">
              <a:lnSpc>
                <a:spcPct val="115000"/>
              </a:lnSpc>
              <a:spcBef>
                <a:spcPts val="0"/>
              </a:spcBef>
              <a:spcAft>
                <a:spcPts val="0"/>
              </a:spcAft>
              <a:buClr>
                <a:schemeClr val="dk1"/>
              </a:buClr>
              <a:buSzPts val="1400"/>
              <a:buAutoNum type="alphaLcPeriod"/>
            </a:pPr>
            <a:r>
              <a:rPr lang="en">
                <a:solidFill>
                  <a:schemeClr val="dk1"/>
                </a:solidFill>
              </a:rPr>
              <a:t>Ensure stakeholders understand pace of restoration (i.e., it’s slow and expensive; we need scientific data to create solutions).</a:t>
            </a:r>
            <a:endParaRPr>
              <a:solidFill>
                <a:schemeClr val="dk1"/>
              </a:solidFill>
            </a:endParaRPr>
          </a:p>
          <a:p>
            <a:pPr indent="-317500" lvl="1" marL="857250" rtl="0" algn="l">
              <a:lnSpc>
                <a:spcPct val="115000"/>
              </a:lnSpc>
              <a:spcBef>
                <a:spcPts val="0"/>
              </a:spcBef>
              <a:spcAft>
                <a:spcPts val="0"/>
              </a:spcAft>
              <a:buClr>
                <a:schemeClr val="dk1"/>
              </a:buClr>
              <a:buSzPts val="1400"/>
              <a:buAutoNum type="alphaLcPeriod"/>
            </a:pPr>
            <a:r>
              <a:rPr lang="en">
                <a:solidFill>
                  <a:schemeClr val="dk1"/>
                </a:solidFill>
              </a:rPr>
              <a:t>Ensure stakeholders understand GLRI scope, goals, and challenges.</a:t>
            </a:r>
            <a:endParaRPr b="1">
              <a:solidFill>
                <a:srgbClr val="229AD0"/>
              </a:solidFill>
            </a:endParaRPr>
          </a:p>
          <a:p>
            <a:pPr indent="0" lvl="0" marL="0" rtl="0" algn="l">
              <a:lnSpc>
                <a:spcPct val="95000"/>
              </a:lnSpc>
              <a:spcBef>
                <a:spcPts val="0"/>
              </a:spcBef>
              <a:spcAft>
                <a:spcPts val="1200"/>
              </a:spcAft>
              <a:buNone/>
            </a:pPr>
            <a:r>
              <a:t/>
            </a:r>
            <a:endParaRPr sz="1400"/>
          </a:p>
        </p:txBody>
      </p:sp>
      <p:sp>
        <p:nvSpPr>
          <p:cNvPr id="82" name="Google Shape;82;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7"/>
          <p:cNvSpPr txBox="1"/>
          <p:nvPr>
            <p:ph type="title"/>
          </p:nvPr>
        </p:nvSpPr>
        <p:spPr>
          <a:xfrm>
            <a:off x="311700" y="445025"/>
            <a:ext cx="8520600" cy="903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sz="2688"/>
              <a:t>Theme 5:  Outcome-Based Investments in the </a:t>
            </a:r>
            <a:endParaRPr sz="2688"/>
          </a:p>
          <a:p>
            <a:pPr indent="0" lvl="0" marL="0" rtl="0" algn="l">
              <a:spcBef>
                <a:spcPts val="0"/>
              </a:spcBef>
              <a:spcAft>
                <a:spcPts val="0"/>
              </a:spcAft>
              <a:buNone/>
            </a:pPr>
            <a:r>
              <a:rPr lang="en" sz="2688"/>
              <a:t>Great Lakes</a:t>
            </a:r>
            <a:r>
              <a:rPr lang="en"/>
              <a:t> </a:t>
            </a:r>
            <a:r>
              <a:rPr lang="en" sz="1800"/>
              <a:t>(1 of 4)</a:t>
            </a:r>
            <a:endParaRPr sz="1800"/>
          </a:p>
        </p:txBody>
      </p:sp>
      <p:sp>
        <p:nvSpPr>
          <p:cNvPr id="88" name="Google Shape;88;p17"/>
          <p:cNvSpPr txBox="1"/>
          <p:nvPr>
            <p:ph idx="1" type="body"/>
          </p:nvPr>
        </p:nvSpPr>
        <p:spPr>
          <a:xfrm>
            <a:off x="311700" y="1275800"/>
            <a:ext cx="8520600" cy="789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200">
                <a:solidFill>
                  <a:schemeClr val="dk1"/>
                </a:solidFill>
                <a:latin typeface="Arial Narrow"/>
                <a:ea typeface="Arial Narrow"/>
                <a:cs typeface="Arial Narrow"/>
                <a:sym typeface="Arial Narrow"/>
              </a:rPr>
              <a:t>Charge Question  to GLAB: </a:t>
            </a:r>
            <a:r>
              <a:rPr i="1" lang="en" sz="1200">
                <a:solidFill>
                  <a:schemeClr val="dk1"/>
                </a:solidFill>
                <a:latin typeface="Arial Narrow"/>
                <a:ea typeface="Arial Narrow"/>
                <a:cs typeface="Arial Narrow"/>
                <a:sym typeface="Arial Narrow"/>
              </a:rPr>
              <a:t>As we enter the next decade of GLRI funding, what are appropriate annual ecological and community-based outcomes (coupled with appropriate baselines and monitoring) to show that we are making progress in the areas of AOC remediation and delisting, invasive species control and prevention</a:t>
            </a:r>
            <a:r>
              <a:rPr lang="en" sz="1200">
                <a:solidFill>
                  <a:schemeClr val="dk1"/>
                </a:solidFill>
                <a:latin typeface="Arial Narrow"/>
                <a:ea typeface="Arial Narrow"/>
                <a:cs typeface="Arial Narrow"/>
                <a:sym typeface="Arial Narrow"/>
              </a:rPr>
              <a:t>, </a:t>
            </a:r>
            <a:r>
              <a:rPr i="1" lang="en" sz="1200">
                <a:solidFill>
                  <a:schemeClr val="dk1"/>
                </a:solidFill>
                <a:latin typeface="Arial Narrow"/>
                <a:ea typeface="Arial Narrow"/>
                <a:cs typeface="Arial Narrow"/>
                <a:sym typeface="Arial Narrow"/>
              </a:rPr>
              <a:t>nutrient reduction, and habitat restoration and protection, such that we can show a good return on investment?</a:t>
            </a:r>
            <a:endParaRPr sz="1200">
              <a:latin typeface="Arial Narrow"/>
              <a:ea typeface="Arial Narrow"/>
              <a:cs typeface="Arial Narrow"/>
              <a:sym typeface="Arial Narrow"/>
            </a:endParaRPr>
          </a:p>
        </p:txBody>
      </p:sp>
      <p:sp>
        <p:nvSpPr>
          <p:cNvPr id="89" name="Google Shape;89;p17"/>
          <p:cNvSpPr txBox="1"/>
          <p:nvPr>
            <p:ph idx="1" type="body"/>
          </p:nvPr>
        </p:nvSpPr>
        <p:spPr>
          <a:xfrm>
            <a:off x="479400" y="1934950"/>
            <a:ext cx="8352900" cy="2242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400">
                <a:solidFill>
                  <a:srgbClr val="2E75B5"/>
                </a:solidFill>
              </a:rPr>
              <a:t>Recommendations:</a:t>
            </a:r>
            <a:endParaRPr b="1" sz="1400">
              <a:solidFill>
                <a:srgbClr val="2E75B5"/>
              </a:solidFill>
            </a:endParaRPr>
          </a:p>
          <a:p>
            <a:pPr indent="0" lvl="0" marL="0" rtl="0" algn="l">
              <a:lnSpc>
                <a:spcPct val="100000"/>
              </a:lnSpc>
              <a:spcBef>
                <a:spcPts val="0"/>
              </a:spcBef>
              <a:spcAft>
                <a:spcPts val="0"/>
              </a:spcAft>
              <a:buNone/>
            </a:pPr>
            <a:r>
              <a:t/>
            </a:r>
            <a:endParaRPr b="1" sz="800">
              <a:solidFill>
                <a:srgbClr val="1AAAEA"/>
              </a:solidFill>
            </a:endParaRPr>
          </a:p>
          <a:p>
            <a:pPr indent="0" lvl="0" marL="0" rtl="0" algn="l">
              <a:lnSpc>
                <a:spcPct val="100000"/>
              </a:lnSpc>
              <a:spcBef>
                <a:spcPts val="0"/>
              </a:spcBef>
              <a:spcAft>
                <a:spcPts val="0"/>
              </a:spcAft>
              <a:buNone/>
            </a:pPr>
            <a:r>
              <a:rPr b="1" lang="en" sz="1400">
                <a:solidFill>
                  <a:srgbClr val="1AAAEA"/>
                </a:solidFill>
              </a:rPr>
              <a:t>1.	Measure success in a variety of ways</a:t>
            </a:r>
            <a:endParaRPr b="1" sz="1400">
              <a:solidFill>
                <a:srgbClr val="1AAAEA"/>
              </a:solidFill>
            </a:endParaRPr>
          </a:p>
          <a:p>
            <a:pPr indent="0" lvl="0" marL="0" rtl="0" algn="l">
              <a:lnSpc>
                <a:spcPct val="100000"/>
              </a:lnSpc>
              <a:spcBef>
                <a:spcPts val="0"/>
              </a:spcBef>
              <a:spcAft>
                <a:spcPts val="0"/>
              </a:spcAft>
              <a:buNone/>
            </a:pPr>
            <a:r>
              <a:t/>
            </a:r>
            <a:endParaRPr b="1" sz="400">
              <a:solidFill>
                <a:srgbClr val="1AAAEA"/>
              </a:solidFill>
            </a:endParaRPr>
          </a:p>
          <a:p>
            <a:pPr indent="-317500" lvl="0" marL="857250" rtl="0" algn="l">
              <a:lnSpc>
                <a:spcPct val="100000"/>
              </a:lnSpc>
              <a:spcBef>
                <a:spcPts val="0"/>
              </a:spcBef>
              <a:spcAft>
                <a:spcPts val="0"/>
              </a:spcAft>
              <a:buClr>
                <a:schemeClr val="dk1"/>
              </a:buClr>
              <a:buSzPts val="1400"/>
              <a:buAutoNum type="alphaLcPeriod"/>
            </a:pPr>
            <a:r>
              <a:rPr lang="en" sz="1400">
                <a:solidFill>
                  <a:schemeClr val="dk1"/>
                </a:solidFill>
              </a:rPr>
              <a:t>Use scientific indicators to measure outcomes.</a:t>
            </a:r>
            <a:endParaRPr sz="1400">
              <a:solidFill>
                <a:schemeClr val="dk1"/>
              </a:solidFill>
            </a:endParaRPr>
          </a:p>
          <a:p>
            <a:pPr indent="-317500" lvl="0" marL="857250" rtl="0" algn="l">
              <a:lnSpc>
                <a:spcPct val="100000"/>
              </a:lnSpc>
              <a:spcBef>
                <a:spcPts val="0"/>
              </a:spcBef>
              <a:spcAft>
                <a:spcPts val="0"/>
              </a:spcAft>
              <a:buClr>
                <a:schemeClr val="dk1"/>
              </a:buClr>
              <a:buSzPts val="1400"/>
              <a:buAutoNum type="alphaLcPeriod"/>
            </a:pPr>
            <a:r>
              <a:rPr lang="en" sz="1400">
                <a:solidFill>
                  <a:schemeClr val="dk1"/>
                </a:solidFill>
              </a:rPr>
              <a:t>Include outcome measures that are defined by and relevant to local communities, not only to EPA experts.</a:t>
            </a:r>
            <a:endParaRPr sz="1400">
              <a:solidFill>
                <a:schemeClr val="dk1"/>
              </a:solidFill>
            </a:endParaRPr>
          </a:p>
          <a:p>
            <a:pPr indent="-317500" lvl="0" marL="857250" rtl="0" algn="l">
              <a:lnSpc>
                <a:spcPct val="100000"/>
              </a:lnSpc>
              <a:spcBef>
                <a:spcPts val="0"/>
              </a:spcBef>
              <a:spcAft>
                <a:spcPts val="0"/>
              </a:spcAft>
              <a:buClr>
                <a:schemeClr val="dk1"/>
              </a:buClr>
              <a:buSzPts val="1400"/>
              <a:buAutoNum type="alphaLcPeriod"/>
            </a:pPr>
            <a:r>
              <a:rPr lang="en" sz="1400">
                <a:solidFill>
                  <a:schemeClr val="dk1"/>
                </a:solidFill>
              </a:rPr>
              <a:t>Integrate and advance scientific indicators, monitoring, and assessment into projects to employ the principles of adaptive management and communicate results from GLRI investments.</a:t>
            </a:r>
            <a:endParaRPr sz="1400">
              <a:solidFill>
                <a:schemeClr val="dk1"/>
              </a:solidFill>
            </a:endParaRPr>
          </a:p>
          <a:p>
            <a:pPr indent="-317500" lvl="0" marL="857250" rtl="0" algn="l">
              <a:lnSpc>
                <a:spcPct val="100000"/>
              </a:lnSpc>
              <a:spcBef>
                <a:spcPts val="0"/>
              </a:spcBef>
              <a:spcAft>
                <a:spcPts val="0"/>
              </a:spcAft>
              <a:buClr>
                <a:schemeClr val="dk1"/>
              </a:buClr>
              <a:buSzPts val="1400"/>
              <a:buAutoNum type="alphaLcPeriod"/>
            </a:pPr>
            <a:r>
              <a:rPr lang="en" sz="1400">
                <a:solidFill>
                  <a:schemeClr val="dk1"/>
                </a:solidFill>
              </a:rPr>
              <a:t>Incorporate environmental justice and climate justice indicators and measures.</a:t>
            </a:r>
            <a:endParaRPr sz="1400">
              <a:solidFill>
                <a:schemeClr val="dk1"/>
              </a:solidFill>
            </a:endParaRPr>
          </a:p>
        </p:txBody>
      </p:sp>
      <p:sp>
        <p:nvSpPr>
          <p:cNvPr id="90" name="Google Shape;90;p1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8"/>
          <p:cNvSpPr txBox="1"/>
          <p:nvPr>
            <p:ph type="title"/>
          </p:nvPr>
        </p:nvSpPr>
        <p:spPr>
          <a:xfrm>
            <a:off x="311700" y="445025"/>
            <a:ext cx="8520600" cy="903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sz="2688"/>
              <a:t>Theme 5:  Outcome-Based Investments in the </a:t>
            </a:r>
            <a:endParaRPr sz="2688"/>
          </a:p>
          <a:p>
            <a:pPr indent="0" lvl="0" marL="0" rtl="0" algn="l">
              <a:spcBef>
                <a:spcPts val="0"/>
              </a:spcBef>
              <a:spcAft>
                <a:spcPts val="0"/>
              </a:spcAft>
              <a:buNone/>
            </a:pPr>
            <a:r>
              <a:rPr lang="en" sz="2688"/>
              <a:t>Great Lakes</a:t>
            </a:r>
            <a:r>
              <a:rPr lang="en"/>
              <a:t> </a:t>
            </a:r>
            <a:r>
              <a:rPr lang="en" sz="1800"/>
              <a:t>(2 of 4)</a:t>
            </a:r>
            <a:endParaRPr sz="1800"/>
          </a:p>
        </p:txBody>
      </p:sp>
      <p:sp>
        <p:nvSpPr>
          <p:cNvPr id="96" name="Google Shape;96;p18"/>
          <p:cNvSpPr txBox="1"/>
          <p:nvPr>
            <p:ph idx="1" type="body"/>
          </p:nvPr>
        </p:nvSpPr>
        <p:spPr>
          <a:xfrm>
            <a:off x="311700" y="1428200"/>
            <a:ext cx="8520600" cy="789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200">
                <a:solidFill>
                  <a:schemeClr val="dk1"/>
                </a:solidFill>
                <a:latin typeface="Arial Narrow"/>
                <a:ea typeface="Arial Narrow"/>
                <a:cs typeface="Arial Narrow"/>
                <a:sym typeface="Arial Narrow"/>
              </a:rPr>
              <a:t>Charge Question to GLAB:</a:t>
            </a:r>
            <a:r>
              <a:rPr i="1" lang="en" sz="1200">
                <a:solidFill>
                  <a:schemeClr val="dk1"/>
                </a:solidFill>
                <a:latin typeface="Arial Narrow"/>
                <a:ea typeface="Arial Narrow"/>
                <a:cs typeface="Arial Narrow"/>
                <a:sym typeface="Arial Narrow"/>
              </a:rPr>
              <a:t> How well are EPA and its federal, state and tribal partners communicating the goals, challenges and accomplishments of GLRI? Are there stakeholder groups that could be more effectively communicated with? What additional and/or innovative tools could be used to improve outreach to citizens, elected officials and partners?</a:t>
            </a:r>
            <a:endParaRPr i="1" sz="1200">
              <a:solidFill>
                <a:schemeClr val="dk1"/>
              </a:solidFill>
              <a:latin typeface="Arial Narrow"/>
              <a:ea typeface="Arial Narrow"/>
              <a:cs typeface="Arial Narrow"/>
              <a:sym typeface="Arial Narrow"/>
            </a:endParaRPr>
          </a:p>
          <a:p>
            <a:pPr indent="0" lvl="0" marL="0" rtl="0" algn="l">
              <a:lnSpc>
                <a:spcPct val="95000"/>
              </a:lnSpc>
              <a:spcBef>
                <a:spcPts val="0"/>
              </a:spcBef>
              <a:spcAft>
                <a:spcPts val="1200"/>
              </a:spcAft>
              <a:buNone/>
            </a:pPr>
            <a:r>
              <a:t/>
            </a:r>
            <a:endParaRPr sz="1400"/>
          </a:p>
        </p:txBody>
      </p:sp>
      <p:sp>
        <p:nvSpPr>
          <p:cNvPr id="97" name="Google Shape;97;p18"/>
          <p:cNvSpPr txBox="1"/>
          <p:nvPr>
            <p:ph idx="1" type="body"/>
          </p:nvPr>
        </p:nvSpPr>
        <p:spPr>
          <a:xfrm>
            <a:off x="479400" y="2163550"/>
            <a:ext cx="8352900" cy="1867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400">
                <a:solidFill>
                  <a:srgbClr val="1AAAEA"/>
                </a:solidFill>
              </a:rPr>
              <a:t>2.	Invest long-term </a:t>
            </a:r>
            <a:endParaRPr b="1" sz="1400">
              <a:solidFill>
                <a:srgbClr val="1AAAEA"/>
              </a:solidFill>
            </a:endParaRPr>
          </a:p>
          <a:p>
            <a:pPr indent="0" lvl="0" marL="0" rtl="0" algn="l">
              <a:lnSpc>
                <a:spcPct val="100000"/>
              </a:lnSpc>
              <a:spcBef>
                <a:spcPts val="0"/>
              </a:spcBef>
              <a:spcAft>
                <a:spcPts val="0"/>
              </a:spcAft>
              <a:buNone/>
            </a:pPr>
            <a:r>
              <a:t/>
            </a:r>
            <a:endParaRPr b="1" sz="400">
              <a:solidFill>
                <a:srgbClr val="1AAAEA"/>
              </a:solidFill>
            </a:endParaRPr>
          </a:p>
          <a:p>
            <a:pPr indent="-317500" lvl="0" marL="857250" rtl="0" algn="l">
              <a:lnSpc>
                <a:spcPct val="115000"/>
              </a:lnSpc>
              <a:spcBef>
                <a:spcPts val="0"/>
              </a:spcBef>
              <a:spcAft>
                <a:spcPts val="0"/>
              </a:spcAft>
              <a:buClr>
                <a:schemeClr val="dk1"/>
              </a:buClr>
              <a:buSzPts val="1400"/>
              <a:buAutoNum type="alphaLcPeriod"/>
            </a:pPr>
            <a:r>
              <a:rPr lang="en" sz="1400">
                <a:solidFill>
                  <a:schemeClr val="dk1"/>
                </a:solidFill>
              </a:rPr>
              <a:t>Commit to identifying new Areas of Concern (AOC) as well as addressing legacy AOCs.</a:t>
            </a:r>
            <a:endParaRPr sz="1400">
              <a:solidFill>
                <a:schemeClr val="dk1"/>
              </a:solidFill>
            </a:endParaRPr>
          </a:p>
          <a:p>
            <a:pPr indent="-317500" lvl="0" marL="857250" rtl="0" algn="l">
              <a:lnSpc>
                <a:spcPct val="115000"/>
              </a:lnSpc>
              <a:spcBef>
                <a:spcPts val="0"/>
              </a:spcBef>
              <a:spcAft>
                <a:spcPts val="0"/>
              </a:spcAft>
              <a:buClr>
                <a:schemeClr val="dk1"/>
              </a:buClr>
              <a:buSzPts val="1400"/>
              <a:buAutoNum type="alphaLcPeriod"/>
            </a:pPr>
            <a:r>
              <a:rPr lang="en" sz="1400">
                <a:solidFill>
                  <a:schemeClr val="dk1"/>
                </a:solidFill>
              </a:rPr>
              <a:t>Commit to moving from restoration to protection and prevention.</a:t>
            </a:r>
            <a:endParaRPr b="1" sz="1400">
              <a:solidFill>
                <a:srgbClr val="229AD0"/>
              </a:solidFill>
            </a:endParaRPr>
          </a:p>
        </p:txBody>
      </p:sp>
      <p:sp>
        <p:nvSpPr>
          <p:cNvPr id="98" name="Google Shape;98;p1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9"/>
          <p:cNvSpPr txBox="1"/>
          <p:nvPr>
            <p:ph type="title"/>
          </p:nvPr>
        </p:nvSpPr>
        <p:spPr>
          <a:xfrm>
            <a:off x="311700" y="445025"/>
            <a:ext cx="8520600" cy="903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sz="2688"/>
              <a:t>Theme 5:  Outcome-Based Investments in the </a:t>
            </a:r>
            <a:endParaRPr sz="2688"/>
          </a:p>
          <a:p>
            <a:pPr indent="0" lvl="0" marL="0" rtl="0" algn="l">
              <a:spcBef>
                <a:spcPts val="0"/>
              </a:spcBef>
              <a:spcAft>
                <a:spcPts val="0"/>
              </a:spcAft>
              <a:buNone/>
            </a:pPr>
            <a:r>
              <a:rPr lang="en" sz="2688"/>
              <a:t>Great Lakes</a:t>
            </a:r>
            <a:r>
              <a:rPr lang="en"/>
              <a:t> </a:t>
            </a:r>
            <a:r>
              <a:rPr lang="en" sz="1800"/>
              <a:t>(3 of 4)</a:t>
            </a:r>
            <a:endParaRPr sz="1800"/>
          </a:p>
        </p:txBody>
      </p:sp>
      <p:sp>
        <p:nvSpPr>
          <p:cNvPr id="104" name="Google Shape;104;p19"/>
          <p:cNvSpPr txBox="1"/>
          <p:nvPr>
            <p:ph idx="1" type="body"/>
          </p:nvPr>
        </p:nvSpPr>
        <p:spPr>
          <a:xfrm>
            <a:off x="311700" y="1428200"/>
            <a:ext cx="8520600" cy="789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200">
                <a:solidFill>
                  <a:schemeClr val="dk1"/>
                </a:solidFill>
                <a:latin typeface="Arial Narrow"/>
                <a:ea typeface="Arial Narrow"/>
                <a:cs typeface="Arial Narrow"/>
                <a:sym typeface="Arial Narrow"/>
              </a:rPr>
              <a:t>Charge Question to GLAB:</a:t>
            </a:r>
            <a:r>
              <a:rPr i="1" lang="en" sz="1200">
                <a:solidFill>
                  <a:schemeClr val="dk1"/>
                </a:solidFill>
                <a:latin typeface="Arial Narrow"/>
                <a:ea typeface="Arial Narrow"/>
                <a:cs typeface="Arial Narrow"/>
                <a:sym typeface="Arial Narrow"/>
              </a:rPr>
              <a:t> How well are EPA and its federal, state and tribal partners communicating the goals, challenges and accomplishments of GLRI? Are there stakeholder groups that could be more effectively communicated with? What additional and/or innovative tools could be used to improve outreach to citizens, elected officials and partners?</a:t>
            </a:r>
            <a:endParaRPr i="1" sz="1200">
              <a:solidFill>
                <a:schemeClr val="dk1"/>
              </a:solidFill>
              <a:latin typeface="Arial Narrow"/>
              <a:ea typeface="Arial Narrow"/>
              <a:cs typeface="Arial Narrow"/>
              <a:sym typeface="Arial Narrow"/>
            </a:endParaRPr>
          </a:p>
          <a:p>
            <a:pPr indent="0" lvl="0" marL="0" rtl="0" algn="l">
              <a:lnSpc>
                <a:spcPct val="95000"/>
              </a:lnSpc>
              <a:spcBef>
                <a:spcPts val="0"/>
              </a:spcBef>
              <a:spcAft>
                <a:spcPts val="1200"/>
              </a:spcAft>
              <a:buNone/>
            </a:pPr>
            <a:r>
              <a:t/>
            </a:r>
            <a:endParaRPr sz="1400"/>
          </a:p>
        </p:txBody>
      </p:sp>
      <p:sp>
        <p:nvSpPr>
          <p:cNvPr id="105" name="Google Shape;105;p19"/>
          <p:cNvSpPr txBox="1"/>
          <p:nvPr>
            <p:ph idx="1" type="body"/>
          </p:nvPr>
        </p:nvSpPr>
        <p:spPr>
          <a:xfrm>
            <a:off x="479400" y="2065950"/>
            <a:ext cx="8352900" cy="353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400">
                <a:solidFill>
                  <a:srgbClr val="2E75B5"/>
                </a:solidFill>
              </a:rPr>
              <a:t>Recommendations: Ecological and community-based outcomes and baseline data</a:t>
            </a:r>
            <a:endParaRPr b="1" sz="1400">
              <a:solidFill>
                <a:srgbClr val="2E75B5"/>
              </a:solidFill>
            </a:endParaRPr>
          </a:p>
          <a:p>
            <a:pPr indent="0" lvl="0" marL="0" rtl="0" algn="l">
              <a:lnSpc>
                <a:spcPct val="100000"/>
              </a:lnSpc>
              <a:spcBef>
                <a:spcPts val="0"/>
              </a:spcBef>
              <a:spcAft>
                <a:spcPts val="0"/>
              </a:spcAft>
              <a:buNone/>
            </a:pPr>
            <a:r>
              <a:t/>
            </a:r>
            <a:endParaRPr b="1" sz="1400">
              <a:solidFill>
                <a:srgbClr val="229AD0"/>
              </a:solidFill>
            </a:endParaRPr>
          </a:p>
        </p:txBody>
      </p:sp>
      <p:graphicFrame>
        <p:nvGraphicFramePr>
          <p:cNvPr id="106" name="Google Shape;106;p19"/>
          <p:cNvGraphicFramePr/>
          <p:nvPr/>
        </p:nvGraphicFramePr>
        <p:xfrm>
          <a:off x="479400" y="2419350"/>
          <a:ext cx="3000000" cy="3000000"/>
        </p:xfrm>
        <a:graphic>
          <a:graphicData uri="http://schemas.openxmlformats.org/drawingml/2006/table">
            <a:tbl>
              <a:tblPr>
                <a:noFill/>
                <a:tableStyleId>{03AFE237-0901-4382-973C-2D67F96B54DF}</a:tableStyleId>
              </a:tblPr>
              <a:tblGrid>
                <a:gridCol w="5116175"/>
                <a:gridCol w="3236725"/>
              </a:tblGrid>
              <a:tr h="1954125">
                <a:tc>
                  <a:txBody>
                    <a:bodyPr/>
                    <a:lstStyle/>
                    <a:p>
                      <a:pPr indent="0" lvl="0" marL="57150" rtl="0" algn="l">
                        <a:spcBef>
                          <a:spcPts val="0"/>
                        </a:spcBef>
                        <a:spcAft>
                          <a:spcPts val="0"/>
                        </a:spcAft>
                        <a:buClr>
                          <a:schemeClr val="dk1"/>
                        </a:buClr>
                        <a:buSzPts val="1100"/>
                        <a:buFont typeface="Arial"/>
                        <a:buNone/>
                      </a:pPr>
                      <a:r>
                        <a:rPr b="1" lang="en" sz="1200">
                          <a:solidFill>
                            <a:srgbClr val="1AAAEA"/>
                          </a:solidFill>
                          <a:latin typeface="Comfortaa"/>
                          <a:ea typeface="Comfortaa"/>
                          <a:cs typeface="Comfortaa"/>
                          <a:sym typeface="Comfortaa"/>
                        </a:rPr>
                        <a:t>Areas of Concern</a:t>
                      </a:r>
                      <a:r>
                        <a:rPr b="1" lang="en" sz="1100">
                          <a:solidFill>
                            <a:srgbClr val="1AAAEA"/>
                          </a:solidFill>
                          <a:latin typeface="Comfortaa"/>
                          <a:ea typeface="Comfortaa"/>
                          <a:cs typeface="Comfortaa"/>
                          <a:sym typeface="Comfortaa"/>
                        </a:rPr>
                        <a:t> </a:t>
                      </a:r>
                      <a:endParaRPr b="1" sz="1100">
                        <a:solidFill>
                          <a:srgbClr val="1AAAEA"/>
                        </a:solidFill>
                        <a:latin typeface="Comfortaa"/>
                        <a:ea typeface="Comfortaa"/>
                        <a:cs typeface="Comfortaa"/>
                        <a:sym typeface="Comfortaa"/>
                      </a:endParaRPr>
                    </a:p>
                    <a:p>
                      <a:pPr indent="-241300" lvl="1" marL="400050" rtl="0" algn="l">
                        <a:spcBef>
                          <a:spcPts val="0"/>
                        </a:spcBef>
                        <a:spcAft>
                          <a:spcPts val="0"/>
                        </a:spcAft>
                        <a:buClr>
                          <a:schemeClr val="dk1"/>
                        </a:buClr>
                        <a:buSzPts val="1100"/>
                        <a:buFont typeface="Arial"/>
                        <a:buChar char="●"/>
                      </a:pPr>
                      <a:r>
                        <a:rPr lang="en" sz="1100">
                          <a:solidFill>
                            <a:schemeClr val="dk1"/>
                          </a:solidFill>
                        </a:rPr>
                        <a:t>AOCs delisted</a:t>
                      </a:r>
                      <a:endParaRPr sz="1100">
                        <a:solidFill>
                          <a:schemeClr val="dk1"/>
                        </a:solidFill>
                      </a:endParaRPr>
                    </a:p>
                    <a:p>
                      <a:pPr indent="-241300" lvl="2" marL="742950" rtl="0" algn="l">
                        <a:spcBef>
                          <a:spcPts val="0"/>
                        </a:spcBef>
                        <a:spcAft>
                          <a:spcPts val="0"/>
                        </a:spcAft>
                        <a:buClr>
                          <a:schemeClr val="dk1"/>
                        </a:buClr>
                        <a:buSzPts val="1100"/>
                        <a:buFont typeface="Arial"/>
                        <a:buChar char="o"/>
                      </a:pPr>
                      <a:r>
                        <a:rPr lang="en" sz="1100">
                          <a:solidFill>
                            <a:schemeClr val="dk1"/>
                          </a:solidFill>
                        </a:rPr>
                        <a:t>Consider EJ community impacts in remediation disposal locations</a:t>
                      </a:r>
                      <a:endParaRPr sz="1100">
                        <a:solidFill>
                          <a:schemeClr val="dk1"/>
                        </a:solidFill>
                      </a:endParaRPr>
                    </a:p>
                    <a:p>
                      <a:pPr indent="-241300" lvl="2" marL="742950" rtl="0" algn="l">
                        <a:spcBef>
                          <a:spcPts val="0"/>
                        </a:spcBef>
                        <a:spcAft>
                          <a:spcPts val="0"/>
                        </a:spcAft>
                        <a:buClr>
                          <a:schemeClr val="dk1"/>
                        </a:buClr>
                        <a:buSzPts val="1100"/>
                        <a:buFont typeface="Arial"/>
                        <a:buChar char="o"/>
                      </a:pPr>
                      <a:r>
                        <a:rPr lang="en" sz="1100">
                          <a:solidFill>
                            <a:schemeClr val="dk1"/>
                          </a:solidFill>
                        </a:rPr>
                        <a:t>New or exacerbated concerns with monitoring and management?</a:t>
                      </a:r>
                      <a:endParaRPr sz="1100">
                        <a:solidFill>
                          <a:schemeClr val="dk1"/>
                        </a:solidFill>
                      </a:endParaRPr>
                    </a:p>
                    <a:p>
                      <a:pPr indent="-241300" lvl="1" marL="400050" rtl="0" algn="l">
                        <a:spcBef>
                          <a:spcPts val="0"/>
                        </a:spcBef>
                        <a:spcAft>
                          <a:spcPts val="0"/>
                        </a:spcAft>
                        <a:buClr>
                          <a:schemeClr val="dk1"/>
                        </a:buClr>
                        <a:buSzPts val="1100"/>
                        <a:buFont typeface="Arial"/>
                        <a:buChar char="●"/>
                      </a:pPr>
                      <a:r>
                        <a:rPr lang="en" sz="1100">
                          <a:solidFill>
                            <a:schemeClr val="dk1"/>
                          </a:solidFill>
                        </a:rPr>
                        <a:t>Beneficial Use Impairments (BUI) removed</a:t>
                      </a:r>
                      <a:endParaRPr sz="1100">
                        <a:solidFill>
                          <a:schemeClr val="dk1"/>
                        </a:solidFill>
                      </a:endParaRPr>
                    </a:p>
                    <a:p>
                      <a:pPr indent="-241300" lvl="1" marL="400050" rtl="0" algn="l">
                        <a:spcBef>
                          <a:spcPts val="0"/>
                        </a:spcBef>
                        <a:spcAft>
                          <a:spcPts val="0"/>
                        </a:spcAft>
                        <a:buClr>
                          <a:schemeClr val="dk1"/>
                        </a:buClr>
                        <a:buSzPts val="1100"/>
                        <a:buFont typeface="Arial"/>
                        <a:buChar char="●"/>
                      </a:pPr>
                      <a:r>
                        <a:rPr lang="en" sz="1100">
                          <a:solidFill>
                            <a:schemeClr val="dk1"/>
                          </a:solidFill>
                        </a:rPr>
                        <a:t>Management Action Lists for BUI removal</a:t>
                      </a:r>
                      <a:endParaRPr sz="1100">
                        <a:solidFill>
                          <a:schemeClr val="dk1"/>
                        </a:solidFill>
                      </a:endParaRPr>
                    </a:p>
                    <a:p>
                      <a:pPr indent="-241300" lvl="1" marL="400050" rtl="0" algn="l">
                        <a:spcBef>
                          <a:spcPts val="0"/>
                        </a:spcBef>
                        <a:spcAft>
                          <a:spcPts val="0"/>
                        </a:spcAft>
                        <a:buClr>
                          <a:schemeClr val="dk1"/>
                        </a:buClr>
                        <a:buSzPts val="1100"/>
                        <a:buFont typeface="Arial"/>
                        <a:buChar char="●"/>
                      </a:pPr>
                      <a:r>
                        <a:rPr lang="en" sz="1100">
                          <a:solidFill>
                            <a:schemeClr val="dk1"/>
                          </a:solidFill>
                        </a:rPr>
                        <a:t>Complex AOCs – making progress on all AOCs</a:t>
                      </a:r>
                      <a:endParaRPr sz="1100">
                        <a:solidFill>
                          <a:schemeClr val="dk1"/>
                        </a:solidFill>
                      </a:endParaRPr>
                    </a:p>
                    <a:p>
                      <a:pPr indent="-241300" lvl="1" marL="400050" rtl="0" algn="l">
                        <a:spcBef>
                          <a:spcPts val="0"/>
                        </a:spcBef>
                        <a:spcAft>
                          <a:spcPts val="0"/>
                        </a:spcAft>
                        <a:buClr>
                          <a:schemeClr val="dk1"/>
                        </a:buClr>
                        <a:buSzPts val="1100"/>
                        <a:buFont typeface="Noto Sans Symbols"/>
                        <a:buChar char="●"/>
                      </a:pPr>
                      <a:r>
                        <a:rPr lang="en" sz="1100">
                          <a:solidFill>
                            <a:schemeClr val="dk1"/>
                          </a:solidFill>
                        </a:rPr>
                        <a:t>Local workforce development or MWB contracts</a:t>
                      </a:r>
                      <a:endParaRPr sz="1100">
                        <a:solidFill>
                          <a:schemeClr val="dk1"/>
                        </a:solidFill>
                      </a:endParaRPr>
                    </a:p>
                    <a:p>
                      <a:pPr indent="-241300" lvl="1" marL="400050" rtl="0" algn="l">
                        <a:spcBef>
                          <a:spcPts val="0"/>
                        </a:spcBef>
                        <a:spcAft>
                          <a:spcPts val="0"/>
                        </a:spcAft>
                        <a:buClr>
                          <a:schemeClr val="dk1"/>
                        </a:buClr>
                        <a:buSzPts val="1100"/>
                        <a:buFont typeface="Noto Sans Symbols"/>
                        <a:buChar char="●"/>
                      </a:pPr>
                      <a:r>
                        <a:rPr lang="en" sz="1100">
                          <a:solidFill>
                            <a:schemeClr val="dk1"/>
                          </a:solidFill>
                        </a:rPr>
                        <a:t>Increased public access and/or recreational benefits</a:t>
                      </a:r>
                      <a:endParaRPr sz="1100">
                        <a:solidFill>
                          <a:schemeClr val="dk1"/>
                        </a:solidFill>
                      </a:endParaRPr>
                    </a:p>
                  </a:txBody>
                  <a:tcPr marT="91425" marB="91425" marR="91425" marL="91425"/>
                </a:tc>
                <a:tc>
                  <a:txBody>
                    <a:bodyPr/>
                    <a:lstStyle/>
                    <a:p>
                      <a:pPr indent="-57150" lvl="0" marL="285750" rtl="0" algn="l">
                        <a:spcBef>
                          <a:spcPts val="0"/>
                        </a:spcBef>
                        <a:spcAft>
                          <a:spcPts val="0"/>
                        </a:spcAft>
                        <a:buClr>
                          <a:schemeClr val="dk1"/>
                        </a:buClr>
                        <a:buSzPts val="1100"/>
                        <a:buFont typeface="Arial"/>
                        <a:buNone/>
                      </a:pPr>
                      <a:r>
                        <a:rPr b="1" lang="en" sz="1200">
                          <a:solidFill>
                            <a:srgbClr val="1AAAEA"/>
                          </a:solidFill>
                          <a:latin typeface="Comfortaa"/>
                          <a:ea typeface="Comfortaa"/>
                          <a:cs typeface="Comfortaa"/>
                          <a:sym typeface="Comfortaa"/>
                        </a:rPr>
                        <a:t>Invasive Species</a:t>
                      </a:r>
                      <a:endParaRPr b="1" sz="1200">
                        <a:solidFill>
                          <a:srgbClr val="1AAAEA"/>
                        </a:solidFill>
                        <a:latin typeface="Comfortaa"/>
                        <a:ea typeface="Comfortaa"/>
                        <a:cs typeface="Comfortaa"/>
                        <a:sym typeface="Comfortaa"/>
                      </a:endParaRPr>
                    </a:p>
                    <a:p>
                      <a:pPr indent="-241300" lvl="0" marL="571500" rtl="0" algn="l">
                        <a:spcBef>
                          <a:spcPts val="0"/>
                        </a:spcBef>
                        <a:spcAft>
                          <a:spcPts val="0"/>
                        </a:spcAft>
                        <a:buClr>
                          <a:schemeClr val="dk1"/>
                        </a:buClr>
                        <a:buSzPts val="1100"/>
                        <a:buFont typeface="Arial"/>
                        <a:buChar char="●"/>
                      </a:pPr>
                      <a:r>
                        <a:rPr lang="en" sz="1100">
                          <a:solidFill>
                            <a:schemeClr val="dk1"/>
                          </a:solidFill>
                        </a:rPr>
                        <a:t>Current number of invasive species</a:t>
                      </a:r>
                      <a:endParaRPr sz="1100">
                        <a:solidFill>
                          <a:schemeClr val="dk1"/>
                        </a:solidFill>
                      </a:endParaRPr>
                    </a:p>
                    <a:p>
                      <a:pPr indent="-241300" lvl="0" marL="571500" rtl="0" algn="l">
                        <a:spcBef>
                          <a:spcPts val="0"/>
                        </a:spcBef>
                        <a:spcAft>
                          <a:spcPts val="0"/>
                        </a:spcAft>
                        <a:buClr>
                          <a:schemeClr val="dk1"/>
                        </a:buClr>
                        <a:buSzPts val="1100"/>
                        <a:buFont typeface="Arial"/>
                        <a:buChar char="●"/>
                      </a:pPr>
                      <a:r>
                        <a:rPr lang="en" sz="1100">
                          <a:solidFill>
                            <a:schemeClr val="dk1"/>
                          </a:solidFill>
                        </a:rPr>
                        <a:t>Prevention measures against new species</a:t>
                      </a:r>
                      <a:endParaRPr sz="1100">
                        <a:solidFill>
                          <a:schemeClr val="dk1"/>
                        </a:solidFill>
                      </a:endParaRPr>
                    </a:p>
                    <a:p>
                      <a:pPr indent="-241300" lvl="0" marL="571500" rtl="0" algn="l">
                        <a:spcBef>
                          <a:spcPts val="0"/>
                        </a:spcBef>
                        <a:spcAft>
                          <a:spcPts val="0"/>
                        </a:spcAft>
                        <a:buClr>
                          <a:schemeClr val="dk1"/>
                        </a:buClr>
                        <a:buSzPts val="1100"/>
                        <a:buFont typeface="Arial"/>
                        <a:buChar char="●"/>
                      </a:pPr>
                      <a:r>
                        <a:rPr lang="en" sz="1100">
                          <a:solidFill>
                            <a:schemeClr val="dk1"/>
                          </a:solidFill>
                        </a:rPr>
                        <a:t>Management measures for existing species</a:t>
                      </a:r>
                      <a:endParaRPr sz="1100">
                        <a:solidFill>
                          <a:schemeClr val="dk1"/>
                        </a:solidFill>
                      </a:endParaRPr>
                    </a:p>
                    <a:p>
                      <a:pPr indent="-241300" lvl="0" marL="571500" rtl="0" algn="l">
                        <a:spcBef>
                          <a:spcPts val="0"/>
                        </a:spcBef>
                        <a:spcAft>
                          <a:spcPts val="0"/>
                        </a:spcAft>
                        <a:buClr>
                          <a:schemeClr val="dk1"/>
                        </a:buClr>
                        <a:buSzPts val="1100"/>
                        <a:buFont typeface="Arial"/>
                        <a:buChar char="●"/>
                      </a:pPr>
                      <a:r>
                        <a:rPr lang="en" sz="1100">
                          <a:solidFill>
                            <a:schemeClr val="dk1"/>
                          </a:solidFill>
                        </a:rPr>
                        <a:t>Impacts of climate change on invasive species management</a:t>
                      </a:r>
                      <a:endParaRPr sz="1100">
                        <a:solidFill>
                          <a:schemeClr val="dk1"/>
                        </a:solidFill>
                      </a:endParaRPr>
                    </a:p>
                    <a:p>
                      <a:pPr indent="-241300" lvl="0" marL="571500" rtl="0" algn="l">
                        <a:spcBef>
                          <a:spcPts val="0"/>
                        </a:spcBef>
                        <a:spcAft>
                          <a:spcPts val="1000"/>
                        </a:spcAft>
                        <a:buClr>
                          <a:schemeClr val="dk1"/>
                        </a:buClr>
                        <a:buSzPts val="1100"/>
                        <a:buFont typeface="Noto Sans Symbols"/>
                        <a:buChar char="●"/>
                      </a:pPr>
                      <a:r>
                        <a:rPr lang="en" sz="1100">
                          <a:solidFill>
                            <a:schemeClr val="dk1"/>
                          </a:solidFill>
                        </a:rPr>
                        <a:t>Expand</a:t>
                      </a:r>
                      <a:r>
                        <a:rPr lang="en" sz="1100">
                          <a:solidFill>
                            <a:schemeClr val="dk1"/>
                          </a:solidFill>
                        </a:rPr>
                        <a:t> Legacy Act to include all contaminated sites in the Great Lakes.</a:t>
                      </a:r>
                      <a:endParaRPr sz="1100">
                        <a:solidFill>
                          <a:schemeClr val="dk1"/>
                        </a:solidFill>
                      </a:endParaRPr>
                    </a:p>
                  </a:txBody>
                  <a:tcPr marT="91425" marB="91425" marR="91425" marL="91425"/>
                </a:tc>
              </a:tr>
            </a:tbl>
          </a:graphicData>
        </a:graphic>
      </p:graphicFrame>
      <p:sp>
        <p:nvSpPr>
          <p:cNvPr id="107" name="Google Shape;107;p1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0"/>
          <p:cNvSpPr txBox="1"/>
          <p:nvPr>
            <p:ph type="title"/>
          </p:nvPr>
        </p:nvSpPr>
        <p:spPr>
          <a:xfrm>
            <a:off x="311700" y="445025"/>
            <a:ext cx="8520600" cy="903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sz="2688"/>
              <a:t>Theme 5:  Outcome-Based Investments in the </a:t>
            </a:r>
            <a:endParaRPr sz="2688"/>
          </a:p>
          <a:p>
            <a:pPr indent="0" lvl="0" marL="0" rtl="0" algn="l">
              <a:spcBef>
                <a:spcPts val="0"/>
              </a:spcBef>
              <a:spcAft>
                <a:spcPts val="0"/>
              </a:spcAft>
              <a:buNone/>
            </a:pPr>
            <a:r>
              <a:rPr lang="en" sz="2688"/>
              <a:t>Great Lakes</a:t>
            </a:r>
            <a:r>
              <a:rPr lang="en"/>
              <a:t> </a:t>
            </a:r>
            <a:r>
              <a:rPr lang="en" sz="1800"/>
              <a:t>(4 of 4)</a:t>
            </a:r>
            <a:endParaRPr sz="1800"/>
          </a:p>
        </p:txBody>
      </p:sp>
      <p:sp>
        <p:nvSpPr>
          <p:cNvPr id="113" name="Google Shape;113;p20"/>
          <p:cNvSpPr txBox="1"/>
          <p:nvPr>
            <p:ph idx="1" type="body"/>
          </p:nvPr>
        </p:nvSpPr>
        <p:spPr>
          <a:xfrm>
            <a:off x="311700" y="1275800"/>
            <a:ext cx="8520600" cy="789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200">
                <a:solidFill>
                  <a:schemeClr val="dk1"/>
                </a:solidFill>
                <a:latin typeface="Arial Narrow"/>
                <a:ea typeface="Arial Narrow"/>
                <a:cs typeface="Arial Narrow"/>
                <a:sym typeface="Arial Narrow"/>
              </a:rPr>
              <a:t>Charge Question to GLAB:</a:t>
            </a:r>
            <a:r>
              <a:rPr i="1" lang="en" sz="1200">
                <a:solidFill>
                  <a:schemeClr val="dk1"/>
                </a:solidFill>
                <a:latin typeface="Arial Narrow"/>
                <a:ea typeface="Arial Narrow"/>
                <a:cs typeface="Arial Narrow"/>
                <a:sym typeface="Arial Narrow"/>
              </a:rPr>
              <a:t> How well are EPA and its federal, state and tribal partners communicating the goals, challenges and accomplishments of GLRI? Are there stakeholder groups that could be more effectively communicated with? What additional and/or innovative tools could be used to improve outreach to citizens, elected officials and partners?</a:t>
            </a:r>
            <a:endParaRPr i="1" sz="1200">
              <a:solidFill>
                <a:schemeClr val="dk1"/>
              </a:solidFill>
              <a:latin typeface="Arial Narrow"/>
              <a:ea typeface="Arial Narrow"/>
              <a:cs typeface="Arial Narrow"/>
              <a:sym typeface="Arial Narrow"/>
            </a:endParaRPr>
          </a:p>
          <a:p>
            <a:pPr indent="0" lvl="0" marL="0" rtl="0" algn="l">
              <a:lnSpc>
                <a:spcPct val="95000"/>
              </a:lnSpc>
              <a:spcBef>
                <a:spcPts val="0"/>
              </a:spcBef>
              <a:spcAft>
                <a:spcPts val="1200"/>
              </a:spcAft>
              <a:buNone/>
            </a:pPr>
            <a:r>
              <a:t/>
            </a:r>
            <a:endParaRPr sz="1400"/>
          </a:p>
        </p:txBody>
      </p:sp>
      <p:sp>
        <p:nvSpPr>
          <p:cNvPr id="114" name="Google Shape;114;p20"/>
          <p:cNvSpPr txBox="1"/>
          <p:nvPr>
            <p:ph idx="1" type="body"/>
          </p:nvPr>
        </p:nvSpPr>
        <p:spPr>
          <a:xfrm>
            <a:off x="479400" y="2011150"/>
            <a:ext cx="8352900" cy="353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400">
                <a:solidFill>
                  <a:srgbClr val="2E75B5"/>
                </a:solidFill>
              </a:rPr>
              <a:t>Recommendations</a:t>
            </a:r>
            <a:r>
              <a:rPr b="1" lang="en" sz="1400">
                <a:solidFill>
                  <a:srgbClr val="2E75B5"/>
                </a:solidFill>
              </a:rPr>
              <a:t>: </a:t>
            </a:r>
            <a:r>
              <a:rPr b="1" lang="en" sz="1400">
                <a:solidFill>
                  <a:srgbClr val="2E75B5"/>
                </a:solidFill>
              </a:rPr>
              <a:t>Ecological and community-based outcomes and baseline data (cont.)</a:t>
            </a:r>
            <a:endParaRPr b="1" sz="1400">
              <a:solidFill>
                <a:srgbClr val="2E75B5"/>
              </a:solidFill>
            </a:endParaRPr>
          </a:p>
          <a:p>
            <a:pPr indent="0" lvl="0" marL="0" rtl="0" algn="l">
              <a:lnSpc>
                <a:spcPct val="100000"/>
              </a:lnSpc>
              <a:spcBef>
                <a:spcPts val="0"/>
              </a:spcBef>
              <a:spcAft>
                <a:spcPts val="0"/>
              </a:spcAft>
              <a:buNone/>
            </a:pPr>
            <a:r>
              <a:t/>
            </a:r>
            <a:endParaRPr b="1" sz="1400">
              <a:solidFill>
                <a:srgbClr val="229AD0"/>
              </a:solidFill>
            </a:endParaRPr>
          </a:p>
        </p:txBody>
      </p:sp>
      <p:graphicFrame>
        <p:nvGraphicFramePr>
          <p:cNvPr id="115" name="Google Shape;115;p20"/>
          <p:cNvGraphicFramePr/>
          <p:nvPr/>
        </p:nvGraphicFramePr>
        <p:xfrm>
          <a:off x="479400" y="2343150"/>
          <a:ext cx="3000000" cy="3000000"/>
        </p:xfrm>
        <a:graphic>
          <a:graphicData uri="http://schemas.openxmlformats.org/drawingml/2006/table">
            <a:tbl>
              <a:tblPr>
                <a:noFill/>
                <a:tableStyleId>{03AFE237-0901-4382-973C-2D67F96B54DF}</a:tableStyleId>
              </a:tblPr>
              <a:tblGrid>
                <a:gridCol w="4992100"/>
                <a:gridCol w="3254350"/>
              </a:tblGrid>
              <a:tr h="1480050">
                <a:tc>
                  <a:txBody>
                    <a:bodyPr/>
                    <a:lstStyle/>
                    <a:p>
                      <a:pPr indent="0" lvl="0" marL="57150" rtl="0" algn="l">
                        <a:spcBef>
                          <a:spcPts val="0"/>
                        </a:spcBef>
                        <a:spcAft>
                          <a:spcPts val="0"/>
                        </a:spcAft>
                        <a:buNone/>
                      </a:pPr>
                      <a:r>
                        <a:rPr b="1" lang="en" sz="1200">
                          <a:solidFill>
                            <a:srgbClr val="1AAAEA"/>
                          </a:solidFill>
                          <a:latin typeface="Comfortaa"/>
                          <a:ea typeface="Comfortaa"/>
                          <a:cs typeface="Comfortaa"/>
                          <a:sym typeface="Comfortaa"/>
                        </a:rPr>
                        <a:t>Nutrient Reduction and HABs</a:t>
                      </a:r>
                      <a:r>
                        <a:rPr b="1" lang="en" sz="1100">
                          <a:solidFill>
                            <a:srgbClr val="1AAAEA"/>
                          </a:solidFill>
                          <a:latin typeface="Comfortaa"/>
                          <a:ea typeface="Comfortaa"/>
                          <a:cs typeface="Comfortaa"/>
                          <a:sym typeface="Comfortaa"/>
                        </a:rPr>
                        <a:t> </a:t>
                      </a:r>
                      <a:endParaRPr b="1" sz="1100">
                        <a:solidFill>
                          <a:srgbClr val="1AAAEA"/>
                        </a:solidFill>
                        <a:latin typeface="Comfortaa"/>
                        <a:ea typeface="Comfortaa"/>
                        <a:cs typeface="Comfortaa"/>
                        <a:sym typeface="Comfortaa"/>
                      </a:endParaRPr>
                    </a:p>
                    <a:p>
                      <a:pPr indent="-298450" lvl="1" marL="457200" rtl="0" algn="l">
                        <a:spcBef>
                          <a:spcPts val="0"/>
                        </a:spcBef>
                        <a:spcAft>
                          <a:spcPts val="0"/>
                        </a:spcAft>
                        <a:buClr>
                          <a:schemeClr val="dk1"/>
                        </a:buClr>
                        <a:buSzPts val="1100"/>
                        <a:buFont typeface="Arial"/>
                        <a:buChar char="●"/>
                      </a:pPr>
                      <a:r>
                        <a:rPr lang="en" sz="1100">
                          <a:solidFill>
                            <a:schemeClr val="dk1"/>
                          </a:solidFill>
                        </a:rPr>
                        <a:t>Nearshore monitoring of nutrients</a:t>
                      </a:r>
                      <a:endParaRPr sz="1100">
                        <a:solidFill>
                          <a:schemeClr val="dk1"/>
                        </a:solidFill>
                      </a:endParaRPr>
                    </a:p>
                    <a:p>
                      <a:pPr indent="-298450" lvl="1" marL="457200" rtl="0" algn="l">
                        <a:spcBef>
                          <a:spcPts val="0"/>
                        </a:spcBef>
                        <a:spcAft>
                          <a:spcPts val="0"/>
                        </a:spcAft>
                        <a:buClr>
                          <a:schemeClr val="dk1"/>
                        </a:buClr>
                        <a:buSzPts val="1100"/>
                        <a:buFont typeface="Arial"/>
                        <a:buChar char="●"/>
                      </a:pPr>
                      <a:r>
                        <a:rPr lang="en" sz="1100">
                          <a:solidFill>
                            <a:schemeClr val="dk1"/>
                          </a:solidFill>
                        </a:rPr>
                        <a:t>Lake or sub-lake models</a:t>
                      </a:r>
                      <a:endParaRPr sz="1100">
                        <a:solidFill>
                          <a:schemeClr val="dk1"/>
                        </a:solidFill>
                      </a:endParaRPr>
                    </a:p>
                    <a:p>
                      <a:pPr indent="-298450" lvl="1" marL="457200" rtl="0" algn="l">
                        <a:spcBef>
                          <a:spcPts val="0"/>
                        </a:spcBef>
                        <a:spcAft>
                          <a:spcPts val="0"/>
                        </a:spcAft>
                        <a:buClr>
                          <a:schemeClr val="dk1"/>
                        </a:buClr>
                        <a:buSzPts val="1100"/>
                        <a:buFont typeface="Arial"/>
                        <a:buChar char="●"/>
                      </a:pPr>
                      <a:r>
                        <a:rPr lang="en" sz="1100">
                          <a:solidFill>
                            <a:schemeClr val="dk1"/>
                          </a:solidFill>
                        </a:rPr>
                        <a:t>Climate models and impacts on nutrients</a:t>
                      </a:r>
                      <a:endParaRPr sz="1100">
                        <a:solidFill>
                          <a:schemeClr val="dk1"/>
                        </a:solidFill>
                      </a:endParaRPr>
                    </a:p>
                    <a:p>
                      <a:pPr indent="-298450" lvl="2" marL="800100" rtl="0" algn="l">
                        <a:spcBef>
                          <a:spcPts val="0"/>
                        </a:spcBef>
                        <a:spcAft>
                          <a:spcPts val="0"/>
                        </a:spcAft>
                        <a:buClr>
                          <a:schemeClr val="dk1"/>
                        </a:buClr>
                        <a:buSzPts val="1100"/>
                        <a:buFont typeface="Arial"/>
                        <a:buChar char="o"/>
                      </a:pPr>
                      <a:r>
                        <a:rPr lang="en" sz="1100">
                          <a:solidFill>
                            <a:schemeClr val="dk1"/>
                          </a:solidFill>
                        </a:rPr>
                        <a:t>Nexus of water, food and energy</a:t>
                      </a:r>
                      <a:endParaRPr sz="1100">
                        <a:solidFill>
                          <a:schemeClr val="dk1"/>
                        </a:solidFill>
                      </a:endParaRPr>
                    </a:p>
                    <a:p>
                      <a:pPr indent="-298450" lvl="2" marL="800100" rtl="0" algn="l">
                        <a:spcBef>
                          <a:spcPts val="0"/>
                        </a:spcBef>
                        <a:spcAft>
                          <a:spcPts val="0"/>
                        </a:spcAft>
                        <a:buClr>
                          <a:schemeClr val="dk1"/>
                        </a:buClr>
                        <a:buSzPts val="1100"/>
                        <a:buFont typeface="Arial"/>
                        <a:buChar char="o"/>
                      </a:pPr>
                      <a:r>
                        <a:rPr lang="en" sz="1100">
                          <a:solidFill>
                            <a:schemeClr val="dk1"/>
                          </a:solidFill>
                        </a:rPr>
                        <a:t>Sustainable communities</a:t>
                      </a:r>
                      <a:endParaRPr sz="1100">
                        <a:solidFill>
                          <a:schemeClr val="dk1"/>
                        </a:solidFill>
                      </a:endParaRPr>
                    </a:p>
                    <a:p>
                      <a:pPr indent="-298450" lvl="1" marL="457200" rtl="0" algn="l">
                        <a:spcBef>
                          <a:spcPts val="0"/>
                        </a:spcBef>
                        <a:spcAft>
                          <a:spcPts val="0"/>
                        </a:spcAft>
                        <a:buClr>
                          <a:schemeClr val="dk1"/>
                        </a:buClr>
                        <a:buSzPts val="1100"/>
                        <a:buFont typeface="Arial"/>
                        <a:buChar char="●"/>
                      </a:pPr>
                      <a:r>
                        <a:rPr lang="en" sz="1100">
                          <a:solidFill>
                            <a:schemeClr val="dk1"/>
                          </a:solidFill>
                        </a:rPr>
                        <a:t>Access to clean water</a:t>
                      </a:r>
                      <a:endParaRPr sz="1100">
                        <a:solidFill>
                          <a:schemeClr val="dk1"/>
                        </a:solidFill>
                      </a:endParaRPr>
                    </a:p>
                    <a:p>
                      <a:pPr indent="-298450" lvl="2" marL="800100" rtl="0" algn="l">
                        <a:spcBef>
                          <a:spcPts val="0"/>
                        </a:spcBef>
                        <a:spcAft>
                          <a:spcPts val="0"/>
                        </a:spcAft>
                        <a:buClr>
                          <a:schemeClr val="dk1"/>
                        </a:buClr>
                        <a:buSzPts val="1100"/>
                        <a:buFont typeface="Arial"/>
                        <a:buChar char="o"/>
                      </a:pPr>
                      <a:r>
                        <a:rPr lang="en" sz="1100">
                          <a:solidFill>
                            <a:schemeClr val="dk1"/>
                          </a:solidFill>
                        </a:rPr>
                        <a:t>Beaches are open more often</a:t>
                      </a:r>
                      <a:endParaRPr sz="1100">
                        <a:solidFill>
                          <a:schemeClr val="dk1"/>
                        </a:solidFill>
                      </a:endParaRPr>
                    </a:p>
                    <a:p>
                      <a:pPr indent="-298450" lvl="2" marL="800100" rtl="0" algn="l">
                        <a:spcBef>
                          <a:spcPts val="0"/>
                        </a:spcBef>
                        <a:spcAft>
                          <a:spcPts val="0"/>
                        </a:spcAft>
                        <a:buClr>
                          <a:schemeClr val="dk1"/>
                        </a:buClr>
                        <a:buSzPts val="1100"/>
                        <a:buFont typeface="Arial"/>
                        <a:buChar char="o"/>
                      </a:pPr>
                      <a:r>
                        <a:rPr lang="en" sz="1100">
                          <a:solidFill>
                            <a:schemeClr val="dk1"/>
                          </a:solidFill>
                        </a:rPr>
                        <a:t>Harmful Algal Blooms (HAB) are greatly reduced</a:t>
                      </a:r>
                      <a:endParaRPr sz="1100">
                        <a:solidFill>
                          <a:schemeClr val="dk1"/>
                        </a:solidFill>
                      </a:endParaRPr>
                    </a:p>
                    <a:p>
                      <a:pPr indent="-298450" lvl="2" marL="800100" rtl="0" algn="l">
                        <a:spcBef>
                          <a:spcPts val="0"/>
                        </a:spcBef>
                        <a:spcAft>
                          <a:spcPts val="0"/>
                        </a:spcAft>
                        <a:buClr>
                          <a:schemeClr val="dk1"/>
                        </a:buClr>
                        <a:buSzPts val="1100"/>
                        <a:buFont typeface="Arial"/>
                        <a:buChar char="o"/>
                      </a:pPr>
                      <a:r>
                        <a:rPr lang="en" sz="1100">
                          <a:solidFill>
                            <a:schemeClr val="dk1"/>
                          </a:solidFill>
                        </a:rPr>
                        <a:t>Lower costs for drinking water treatment</a:t>
                      </a:r>
                      <a:endParaRPr sz="1100">
                        <a:solidFill>
                          <a:schemeClr val="dk1"/>
                        </a:solidFill>
                      </a:endParaRPr>
                    </a:p>
                  </a:txBody>
                  <a:tcPr marT="91425" marB="91425" marR="91425" marL="91425"/>
                </a:tc>
                <a:tc>
                  <a:txBody>
                    <a:bodyPr/>
                    <a:lstStyle/>
                    <a:p>
                      <a:pPr indent="-57150" lvl="0" marL="285750" rtl="0" algn="l">
                        <a:spcBef>
                          <a:spcPts val="0"/>
                        </a:spcBef>
                        <a:spcAft>
                          <a:spcPts val="0"/>
                        </a:spcAft>
                        <a:buNone/>
                      </a:pPr>
                      <a:r>
                        <a:rPr b="1" lang="en" sz="1200">
                          <a:solidFill>
                            <a:srgbClr val="1AAAEA"/>
                          </a:solidFill>
                          <a:latin typeface="Comfortaa"/>
                          <a:ea typeface="Comfortaa"/>
                          <a:cs typeface="Comfortaa"/>
                          <a:sym typeface="Comfortaa"/>
                        </a:rPr>
                        <a:t>Habitat Restoration</a:t>
                      </a:r>
                      <a:endParaRPr b="1" sz="1200">
                        <a:solidFill>
                          <a:srgbClr val="1AAAEA"/>
                        </a:solidFill>
                        <a:latin typeface="Comfortaa"/>
                        <a:ea typeface="Comfortaa"/>
                        <a:cs typeface="Comfortaa"/>
                        <a:sym typeface="Comfortaa"/>
                      </a:endParaRPr>
                    </a:p>
                    <a:p>
                      <a:pPr indent="-241300" lvl="0" marL="571500" rtl="0" algn="l">
                        <a:spcBef>
                          <a:spcPts val="0"/>
                        </a:spcBef>
                        <a:spcAft>
                          <a:spcPts val="0"/>
                        </a:spcAft>
                        <a:buClr>
                          <a:schemeClr val="dk1"/>
                        </a:buClr>
                        <a:buSzPts val="1100"/>
                        <a:buFont typeface="Arial"/>
                        <a:buChar char="●"/>
                      </a:pPr>
                      <a:r>
                        <a:rPr lang="en" sz="1100">
                          <a:solidFill>
                            <a:schemeClr val="dk1"/>
                          </a:solidFill>
                        </a:rPr>
                        <a:t>Coastal conditions</a:t>
                      </a:r>
                      <a:endParaRPr sz="1100">
                        <a:solidFill>
                          <a:schemeClr val="dk1"/>
                        </a:solidFill>
                      </a:endParaRPr>
                    </a:p>
                    <a:p>
                      <a:pPr indent="-241300" lvl="0" marL="571500" rtl="0" algn="l">
                        <a:spcBef>
                          <a:spcPts val="0"/>
                        </a:spcBef>
                        <a:spcAft>
                          <a:spcPts val="0"/>
                        </a:spcAft>
                        <a:buClr>
                          <a:schemeClr val="dk1"/>
                        </a:buClr>
                        <a:buSzPts val="1100"/>
                        <a:buFont typeface="Arial"/>
                        <a:buChar char="●"/>
                      </a:pPr>
                      <a:r>
                        <a:rPr lang="en" sz="1100">
                          <a:solidFill>
                            <a:schemeClr val="dk1"/>
                          </a:solidFill>
                        </a:rPr>
                        <a:t>Resilience</a:t>
                      </a:r>
                      <a:endParaRPr sz="1100">
                        <a:solidFill>
                          <a:schemeClr val="dk1"/>
                        </a:solidFill>
                      </a:endParaRPr>
                    </a:p>
                    <a:p>
                      <a:pPr indent="-241300" lvl="0" marL="571500" rtl="0" algn="l">
                        <a:spcBef>
                          <a:spcPts val="0"/>
                        </a:spcBef>
                        <a:spcAft>
                          <a:spcPts val="0"/>
                        </a:spcAft>
                        <a:buClr>
                          <a:schemeClr val="dk1"/>
                        </a:buClr>
                        <a:buSzPts val="1100"/>
                        <a:buFont typeface="Arial"/>
                        <a:buChar char="●"/>
                      </a:pPr>
                      <a:r>
                        <a:rPr lang="en" sz="1100">
                          <a:solidFill>
                            <a:schemeClr val="dk1"/>
                          </a:solidFill>
                        </a:rPr>
                        <a:t>Hardening of shorelines</a:t>
                      </a:r>
                      <a:endParaRPr sz="1100">
                        <a:solidFill>
                          <a:schemeClr val="dk1"/>
                        </a:solidFill>
                      </a:endParaRPr>
                    </a:p>
                    <a:p>
                      <a:pPr indent="-241300" lvl="0" marL="571500" rtl="0" algn="l">
                        <a:spcBef>
                          <a:spcPts val="0"/>
                        </a:spcBef>
                        <a:spcAft>
                          <a:spcPts val="0"/>
                        </a:spcAft>
                        <a:buClr>
                          <a:schemeClr val="dk1"/>
                        </a:buClr>
                        <a:buSzPts val="1100"/>
                        <a:buFont typeface="Arial"/>
                        <a:buChar char="●"/>
                      </a:pPr>
                      <a:r>
                        <a:rPr lang="en" sz="1100">
                          <a:solidFill>
                            <a:schemeClr val="dk1"/>
                          </a:solidFill>
                        </a:rPr>
                        <a:t>Coastal wetlands</a:t>
                      </a:r>
                      <a:endParaRPr sz="1100">
                        <a:solidFill>
                          <a:schemeClr val="dk1"/>
                        </a:solidFill>
                      </a:endParaRPr>
                    </a:p>
                    <a:p>
                      <a:pPr indent="0" lvl="0" marL="0" rtl="0" algn="l">
                        <a:spcBef>
                          <a:spcPts val="0"/>
                        </a:spcBef>
                        <a:spcAft>
                          <a:spcPts val="0"/>
                        </a:spcAft>
                        <a:buNone/>
                      </a:pPr>
                      <a:r>
                        <a:t/>
                      </a:r>
                      <a:endParaRPr sz="1100">
                        <a:solidFill>
                          <a:schemeClr val="dk1"/>
                        </a:solidFill>
                      </a:endParaRPr>
                    </a:p>
                    <a:p>
                      <a:pPr indent="-57150" lvl="0" marL="285750" rtl="0" algn="l">
                        <a:spcBef>
                          <a:spcPts val="0"/>
                        </a:spcBef>
                        <a:spcAft>
                          <a:spcPts val="0"/>
                        </a:spcAft>
                        <a:buClr>
                          <a:schemeClr val="dk1"/>
                        </a:buClr>
                        <a:buSzPts val="1100"/>
                        <a:buFont typeface="Arial"/>
                        <a:buNone/>
                      </a:pPr>
                      <a:r>
                        <a:rPr b="1" lang="en" sz="1200">
                          <a:solidFill>
                            <a:srgbClr val="1AAAEA"/>
                          </a:solidFill>
                          <a:latin typeface="Comfortaa"/>
                          <a:ea typeface="Comfortaa"/>
                          <a:cs typeface="Comfortaa"/>
                          <a:sym typeface="Comfortaa"/>
                        </a:rPr>
                        <a:t>Habitat Protection</a:t>
                      </a:r>
                      <a:endParaRPr b="1" sz="1200">
                        <a:solidFill>
                          <a:srgbClr val="1AAAEA"/>
                        </a:solidFill>
                        <a:latin typeface="Comfortaa"/>
                        <a:ea typeface="Comfortaa"/>
                        <a:cs typeface="Comfortaa"/>
                        <a:sym typeface="Comfortaa"/>
                      </a:endParaRPr>
                    </a:p>
                    <a:p>
                      <a:pPr indent="-241300" lvl="0" marL="571500" rtl="0" algn="l">
                        <a:spcBef>
                          <a:spcPts val="0"/>
                        </a:spcBef>
                        <a:spcAft>
                          <a:spcPts val="0"/>
                        </a:spcAft>
                        <a:buClr>
                          <a:schemeClr val="dk1"/>
                        </a:buClr>
                        <a:buSzPts val="1100"/>
                        <a:buFont typeface="Arial"/>
                        <a:buChar char="●"/>
                      </a:pPr>
                      <a:r>
                        <a:rPr lang="en" sz="1100">
                          <a:solidFill>
                            <a:schemeClr val="dk1"/>
                          </a:solidFill>
                        </a:rPr>
                        <a:t>Investments in protecting habitat in concert with restoring habitats</a:t>
                      </a:r>
                      <a:endParaRPr sz="1100">
                        <a:solidFill>
                          <a:schemeClr val="dk1"/>
                        </a:solidFill>
                      </a:endParaRPr>
                    </a:p>
                    <a:p>
                      <a:pPr indent="-241300" lvl="0" marL="571500" rtl="0" algn="l">
                        <a:spcBef>
                          <a:spcPts val="0"/>
                        </a:spcBef>
                        <a:spcAft>
                          <a:spcPts val="0"/>
                        </a:spcAft>
                        <a:buClr>
                          <a:schemeClr val="dk1"/>
                        </a:buClr>
                        <a:buSzPts val="1100"/>
                        <a:buFont typeface="Noto Sans Symbols"/>
                        <a:buChar char="●"/>
                      </a:pPr>
                      <a:r>
                        <a:rPr lang="en" sz="1100">
                          <a:solidFill>
                            <a:schemeClr val="dk1"/>
                          </a:solidFill>
                        </a:rPr>
                        <a:t>Access to restoration projects</a:t>
                      </a:r>
                      <a:endParaRPr sz="1100">
                        <a:solidFill>
                          <a:schemeClr val="dk1"/>
                        </a:solidFill>
                      </a:endParaRPr>
                    </a:p>
                  </a:txBody>
                  <a:tcPr marT="91425" marB="91425" marR="91425" marL="91425"/>
                </a:tc>
              </a:tr>
            </a:tbl>
          </a:graphicData>
        </a:graphic>
      </p:graphicFrame>
      <p:sp>
        <p:nvSpPr>
          <p:cNvPr id="116" name="Google Shape;116;p2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1"/>
          <p:cNvSpPr txBox="1"/>
          <p:nvPr>
            <p:ph type="title"/>
          </p:nvPr>
        </p:nvSpPr>
        <p:spPr>
          <a:xfrm>
            <a:off x="311700" y="445025"/>
            <a:ext cx="8520600" cy="903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420"/>
              <a:t>Theme 6:  GLRI’s Role in the Vitality and Reinvestment of Great Lakes Communities</a:t>
            </a:r>
            <a:endParaRPr sz="1520"/>
          </a:p>
        </p:txBody>
      </p:sp>
      <p:sp>
        <p:nvSpPr>
          <p:cNvPr id="122" name="Google Shape;122;p21"/>
          <p:cNvSpPr txBox="1"/>
          <p:nvPr>
            <p:ph idx="1" type="body"/>
          </p:nvPr>
        </p:nvSpPr>
        <p:spPr>
          <a:xfrm>
            <a:off x="311700" y="1352000"/>
            <a:ext cx="8520600" cy="622500"/>
          </a:xfrm>
          <a:prstGeom prst="rect">
            <a:avLst/>
          </a:prstGeom>
        </p:spPr>
        <p:txBody>
          <a:bodyPr anchorCtr="0" anchor="t" bIns="91425" lIns="91425" spcFirstLastPara="1" rIns="91425" wrap="square" tIns="91425">
            <a:noAutofit/>
          </a:bodyPr>
          <a:lstStyle/>
          <a:p>
            <a:pPr indent="0" lvl="0" marL="57150" rtl="0" algn="l">
              <a:lnSpc>
                <a:spcPct val="100000"/>
              </a:lnSpc>
              <a:spcBef>
                <a:spcPts val="0"/>
              </a:spcBef>
              <a:spcAft>
                <a:spcPts val="0"/>
              </a:spcAft>
              <a:buNone/>
            </a:pPr>
            <a:r>
              <a:rPr b="1" lang="en" sz="1100">
                <a:solidFill>
                  <a:schemeClr val="dk1"/>
                </a:solidFill>
              </a:rPr>
              <a:t>Charge Question to GLAB: </a:t>
            </a:r>
            <a:r>
              <a:rPr i="1" lang="en" sz="1100">
                <a:solidFill>
                  <a:schemeClr val="dk1"/>
                </a:solidFill>
              </a:rPr>
              <a:t>How can GLRI projects and funding be further leveraged across Federal agencies and programs, including Opportunity Zones and Brownfields, to maximize environmental and economic benefits to Great Lakes communities?</a:t>
            </a:r>
            <a:endParaRPr sz="1200"/>
          </a:p>
        </p:txBody>
      </p:sp>
      <p:sp>
        <p:nvSpPr>
          <p:cNvPr id="123" name="Google Shape;123;p21"/>
          <p:cNvSpPr txBox="1"/>
          <p:nvPr>
            <p:ph idx="1" type="body"/>
          </p:nvPr>
        </p:nvSpPr>
        <p:spPr>
          <a:xfrm>
            <a:off x="479400" y="2279300"/>
            <a:ext cx="8352900" cy="1980600"/>
          </a:xfrm>
          <a:prstGeom prst="rect">
            <a:avLst/>
          </a:prstGeom>
        </p:spPr>
        <p:txBody>
          <a:bodyPr anchorCtr="0" anchor="t" bIns="91425" lIns="91425" spcFirstLastPara="1" rIns="91425" wrap="square" tIns="91425">
            <a:noAutofit/>
          </a:bodyPr>
          <a:lstStyle/>
          <a:p>
            <a:pPr indent="-317500" lvl="0" marL="457200" rtl="0" algn="l">
              <a:lnSpc>
                <a:spcPct val="100000"/>
              </a:lnSpc>
              <a:spcBef>
                <a:spcPts val="0"/>
              </a:spcBef>
              <a:spcAft>
                <a:spcPts val="0"/>
              </a:spcAft>
              <a:buClr>
                <a:schemeClr val="dk1"/>
              </a:buClr>
              <a:buSzPts val="1400"/>
              <a:buAutoNum type="arabicPeriod"/>
            </a:pPr>
            <a:r>
              <a:rPr lang="en" sz="1400">
                <a:solidFill>
                  <a:schemeClr val="dk1"/>
                </a:solidFill>
              </a:rPr>
              <a:t>Leverage GLRI funds by expanding the outcomes beyond simply environmental to public health, economic, and community benefits.</a:t>
            </a:r>
            <a:endParaRPr sz="1400">
              <a:solidFill>
                <a:schemeClr val="dk1"/>
              </a:solidFill>
            </a:endParaRPr>
          </a:p>
          <a:p>
            <a:pPr indent="-317500" lvl="0" marL="457200" rtl="0" algn="l">
              <a:lnSpc>
                <a:spcPct val="100000"/>
              </a:lnSpc>
              <a:spcBef>
                <a:spcPts val="1000"/>
              </a:spcBef>
              <a:spcAft>
                <a:spcPts val="0"/>
              </a:spcAft>
              <a:buClr>
                <a:schemeClr val="dk1"/>
              </a:buClr>
              <a:buSzPts val="1400"/>
              <a:buAutoNum type="arabicPeriod"/>
            </a:pPr>
            <a:r>
              <a:rPr lang="en" sz="1400">
                <a:solidFill>
                  <a:schemeClr val="dk1"/>
                </a:solidFill>
              </a:rPr>
              <a:t>Develop models and outcomes that include not only ecosystem dynamics but also policy, public health, and economic forces.</a:t>
            </a:r>
            <a:endParaRPr sz="1400">
              <a:solidFill>
                <a:schemeClr val="dk1"/>
              </a:solidFill>
            </a:endParaRPr>
          </a:p>
          <a:p>
            <a:pPr indent="-317500" lvl="0" marL="457200" rtl="0" algn="l">
              <a:lnSpc>
                <a:spcPct val="100000"/>
              </a:lnSpc>
              <a:spcBef>
                <a:spcPts val="1000"/>
              </a:spcBef>
              <a:spcAft>
                <a:spcPts val="0"/>
              </a:spcAft>
              <a:buClr>
                <a:schemeClr val="dk1"/>
              </a:buClr>
              <a:buSzPts val="1400"/>
              <a:buAutoNum type="arabicPeriod"/>
            </a:pPr>
            <a:r>
              <a:rPr lang="en" sz="1400">
                <a:solidFill>
                  <a:schemeClr val="dk1"/>
                </a:solidFill>
              </a:rPr>
              <a:t>Leverage other funds and prioritize projects that address climate and EJ impacted communities.</a:t>
            </a:r>
            <a:endParaRPr sz="1400">
              <a:solidFill>
                <a:schemeClr val="dk1"/>
              </a:solidFill>
            </a:endParaRPr>
          </a:p>
          <a:p>
            <a:pPr indent="-317500" lvl="0" marL="457200" rtl="0" algn="l">
              <a:lnSpc>
                <a:spcPct val="100000"/>
              </a:lnSpc>
              <a:spcBef>
                <a:spcPts val="1000"/>
              </a:spcBef>
              <a:spcAft>
                <a:spcPts val="0"/>
              </a:spcAft>
              <a:buClr>
                <a:schemeClr val="dk1"/>
              </a:buClr>
              <a:buSzPts val="1400"/>
              <a:buAutoNum type="arabicPeriod"/>
            </a:pPr>
            <a:r>
              <a:rPr lang="en" sz="1400">
                <a:solidFill>
                  <a:schemeClr val="dk1"/>
                </a:solidFill>
              </a:rPr>
              <a:t>Assess impacts of climate change on the Great Lakes Basin that affect environmental and economic benefits, including droughts and floods.</a:t>
            </a:r>
            <a:endParaRPr sz="1400">
              <a:solidFill>
                <a:schemeClr val="dk1"/>
              </a:solidFill>
            </a:endParaRPr>
          </a:p>
          <a:p>
            <a:pPr indent="0" lvl="0" marL="0" rtl="0" algn="l">
              <a:lnSpc>
                <a:spcPct val="100000"/>
              </a:lnSpc>
              <a:spcBef>
                <a:spcPts val="1000"/>
              </a:spcBef>
              <a:spcAft>
                <a:spcPts val="0"/>
              </a:spcAft>
              <a:buNone/>
            </a:pPr>
            <a:r>
              <a:t/>
            </a:r>
            <a:endParaRPr b="1" sz="1400">
              <a:solidFill>
                <a:srgbClr val="229AD0"/>
              </a:solidFill>
            </a:endParaRPr>
          </a:p>
        </p:txBody>
      </p:sp>
      <p:sp>
        <p:nvSpPr>
          <p:cNvPr id="124" name="Google Shape;124;p21"/>
          <p:cNvSpPr txBox="1"/>
          <p:nvPr>
            <p:ph idx="1" type="body"/>
          </p:nvPr>
        </p:nvSpPr>
        <p:spPr>
          <a:xfrm>
            <a:off x="479400" y="1934950"/>
            <a:ext cx="8352900" cy="353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400">
                <a:solidFill>
                  <a:srgbClr val="2E75B5"/>
                </a:solidFill>
              </a:rPr>
              <a:t>Recommendations</a:t>
            </a:r>
            <a:endParaRPr b="1" sz="1400">
              <a:solidFill>
                <a:srgbClr val="2E75B5"/>
              </a:solidFill>
            </a:endParaRPr>
          </a:p>
          <a:p>
            <a:pPr indent="0" lvl="0" marL="0" rtl="0" algn="l">
              <a:lnSpc>
                <a:spcPct val="100000"/>
              </a:lnSpc>
              <a:spcBef>
                <a:spcPts val="0"/>
              </a:spcBef>
              <a:spcAft>
                <a:spcPts val="0"/>
              </a:spcAft>
              <a:buNone/>
            </a:pPr>
            <a:r>
              <a:t/>
            </a:r>
            <a:endParaRPr b="1" sz="1400">
              <a:solidFill>
                <a:srgbClr val="229AD0"/>
              </a:solidFill>
            </a:endParaRPr>
          </a:p>
        </p:txBody>
      </p:sp>
      <p:sp>
        <p:nvSpPr>
          <p:cNvPr id="125" name="Google Shape;125;p2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