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6" r:id="rId3"/>
    <p:sldId id="258" r:id="rId4"/>
    <p:sldId id="267" r:id="rId5"/>
    <p:sldId id="261" r:id="rId6"/>
    <p:sldId id="264" r:id="rId7"/>
    <p:sldId id="262" r:id="rId8"/>
    <p:sldId id="259" r:id="rId9"/>
    <p:sldId id="270" r:id="rId10"/>
    <p:sldId id="269"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84" y="570"/>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564DE3-BBF1-4ABC-ABA1-BFCFD5423231}" type="datetimeFigureOut">
              <a:rPr lang="en-US" smtClean="0"/>
              <a:t>8/30/2021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E4E5BA-D169-43CE-B1FD-B769D5444E68}" type="slidenum">
              <a:rPr lang="en-US" smtClean="0"/>
              <a:t>‹#›</a:t>
            </a:fld>
            <a:endParaRPr lang="en-US"/>
          </a:p>
        </p:txBody>
      </p:sp>
    </p:spTree>
    <p:extLst>
      <p:ext uri="{BB962C8B-B14F-4D97-AF65-F5344CB8AC3E}">
        <p14:creationId xmlns:p14="http://schemas.microsoft.com/office/powerpoint/2010/main" val="3624511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AAFE7-5427-4872-969A-AE9F4E28B4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6F1212-BE89-4DE2-95A3-94622B057F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DC620D-26EE-4AE7-A345-F6C3D391781A}"/>
              </a:ext>
            </a:extLst>
          </p:cNvPr>
          <p:cNvSpPr>
            <a:spLocks noGrp="1"/>
          </p:cNvSpPr>
          <p:nvPr>
            <p:ph type="dt" sz="half" idx="10"/>
          </p:nvPr>
        </p:nvSpPr>
        <p:spPr/>
        <p:txBody>
          <a:bodyPr/>
          <a:lstStyle/>
          <a:p>
            <a:fld id="{3E0585B0-76D9-471F-AF1C-77D1B33F37E0}" type="datetime1">
              <a:rPr lang="en-US" smtClean="0"/>
              <a:t>8/30/2021</a:t>
            </a:fld>
            <a:endParaRPr lang="en-US"/>
          </a:p>
        </p:txBody>
      </p:sp>
      <p:sp>
        <p:nvSpPr>
          <p:cNvPr id="5" name="Footer Placeholder 4">
            <a:extLst>
              <a:ext uri="{FF2B5EF4-FFF2-40B4-BE49-F238E27FC236}">
                <a16:creationId xmlns:a16="http://schemas.microsoft.com/office/drawing/2014/main" id="{9D17F2A9-7313-478B-9962-C8E3C27763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94AC78-5665-4322-8E92-2D65FB76FC47}"/>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3984077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E8FA3-AC49-470B-B6E5-5299C83847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06E7B1-D4D1-428B-AE5F-2AF23085BC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D99EC5-807F-48BD-BE26-113AC0D77DB4}"/>
              </a:ext>
            </a:extLst>
          </p:cNvPr>
          <p:cNvSpPr>
            <a:spLocks noGrp="1"/>
          </p:cNvSpPr>
          <p:nvPr>
            <p:ph type="dt" sz="half" idx="10"/>
          </p:nvPr>
        </p:nvSpPr>
        <p:spPr/>
        <p:txBody>
          <a:bodyPr/>
          <a:lstStyle/>
          <a:p>
            <a:fld id="{D4C9177F-2AA4-48F1-A959-6970DD062D2D}" type="datetime1">
              <a:rPr lang="en-US" smtClean="0"/>
              <a:t>8/30/2021</a:t>
            </a:fld>
            <a:endParaRPr lang="en-US"/>
          </a:p>
        </p:txBody>
      </p:sp>
      <p:sp>
        <p:nvSpPr>
          <p:cNvPr id="5" name="Footer Placeholder 4">
            <a:extLst>
              <a:ext uri="{FF2B5EF4-FFF2-40B4-BE49-F238E27FC236}">
                <a16:creationId xmlns:a16="http://schemas.microsoft.com/office/drawing/2014/main" id="{CED0BC95-A82F-425A-9C19-899DA59408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29AEF6-B82C-4D7C-A511-865BDBE1B87F}"/>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424932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EA465D-73A2-43DD-8FA2-4F56D55E9E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B289E7-5EDC-43B1-9C2A-6228209DDA3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DD3AE-CAD7-4DE9-BD44-34CB2AE80B20}"/>
              </a:ext>
            </a:extLst>
          </p:cNvPr>
          <p:cNvSpPr>
            <a:spLocks noGrp="1"/>
          </p:cNvSpPr>
          <p:nvPr>
            <p:ph type="dt" sz="half" idx="10"/>
          </p:nvPr>
        </p:nvSpPr>
        <p:spPr/>
        <p:txBody>
          <a:bodyPr/>
          <a:lstStyle/>
          <a:p>
            <a:fld id="{928EED78-0B2E-4B18-8763-0C6F6D3E250E}" type="datetime1">
              <a:rPr lang="en-US" smtClean="0"/>
              <a:t>8/30/2021</a:t>
            </a:fld>
            <a:endParaRPr lang="en-US"/>
          </a:p>
        </p:txBody>
      </p:sp>
      <p:sp>
        <p:nvSpPr>
          <p:cNvPr id="5" name="Footer Placeholder 4">
            <a:extLst>
              <a:ext uri="{FF2B5EF4-FFF2-40B4-BE49-F238E27FC236}">
                <a16:creationId xmlns:a16="http://schemas.microsoft.com/office/drawing/2014/main" id="{38306746-8761-496E-A48A-80B4E9E37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B4F761-8404-408B-8A44-FCD5BCD40EF0}"/>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398876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075C1-0D6C-4219-81A5-1CCD8BB174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9A7DC6-2F04-4A70-A170-F085F57359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ABEE04-023F-4032-9FBE-16F2FF36D258}"/>
              </a:ext>
            </a:extLst>
          </p:cNvPr>
          <p:cNvSpPr>
            <a:spLocks noGrp="1"/>
          </p:cNvSpPr>
          <p:nvPr>
            <p:ph type="dt" sz="half" idx="10"/>
          </p:nvPr>
        </p:nvSpPr>
        <p:spPr/>
        <p:txBody>
          <a:bodyPr/>
          <a:lstStyle/>
          <a:p>
            <a:fld id="{3AC50438-A260-42C6-9ACB-0BE7D4C65AD5}" type="datetime1">
              <a:rPr lang="en-US" smtClean="0"/>
              <a:t>8/30/2021</a:t>
            </a:fld>
            <a:endParaRPr lang="en-US"/>
          </a:p>
        </p:txBody>
      </p:sp>
      <p:sp>
        <p:nvSpPr>
          <p:cNvPr id="5" name="Footer Placeholder 4">
            <a:extLst>
              <a:ext uri="{FF2B5EF4-FFF2-40B4-BE49-F238E27FC236}">
                <a16:creationId xmlns:a16="http://schemas.microsoft.com/office/drawing/2014/main" id="{FF29EA4E-37D3-40EE-B3C0-288E405B4F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117133-E77F-44F2-9652-230B07F25FF9}"/>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548676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23EE1-3B90-4C0C-B539-EACE33D08C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06DEC0-81D4-49FA-981E-E31F09148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628976C-FA0A-4ABE-8F9C-ACC4FD14B97E}"/>
              </a:ext>
            </a:extLst>
          </p:cNvPr>
          <p:cNvSpPr>
            <a:spLocks noGrp="1"/>
          </p:cNvSpPr>
          <p:nvPr>
            <p:ph type="dt" sz="half" idx="10"/>
          </p:nvPr>
        </p:nvSpPr>
        <p:spPr/>
        <p:txBody>
          <a:bodyPr/>
          <a:lstStyle/>
          <a:p>
            <a:fld id="{513A9929-90CE-4B5A-A15B-E05A4047B799}" type="datetime1">
              <a:rPr lang="en-US" smtClean="0"/>
              <a:t>8/30/2021</a:t>
            </a:fld>
            <a:endParaRPr lang="en-US"/>
          </a:p>
        </p:txBody>
      </p:sp>
      <p:sp>
        <p:nvSpPr>
          <p:cNvPr id="5" name="Footer Placeholder 4">
            <a:extLst>
              <a:ext uri="{FF2B5EF4-FFF2-40B4-BE49-F238E27FC236}">
                <a16:creationId xmlns:a16="http://schemas.microsoft.com/office/drawing/2014/main" id="{658FEA64-2C25-4D30-93F5-7CE581D7D1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F9534C-8B84-4B62-8C16-811077C1DDC7}"/>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1660506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B464E-52B6-4542-99B6-78F6699027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5EFF4B-D39F-4568-9969-C9CB592310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093551-779D-483A-9C8B-464D73B0F69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30EE16-2E7E-41D2-86B3-83DFCAEC6B58}"/>
              </a:ext>
            </a:extLst>
          </p:cNvPr>
          <p:cNvSpPr>
            <a:spLocks noGrp="1"/>
          </p:cNvSpPr>
          <p:nvPr>
            <p:ph type="dt" sz="half" idx="10"/>
          </p:nvPr>
        </p:nvSpPr>
        <p:spPr/>
        <p:txBody>
          <a:bodyPr/>
          <a:lstStyle/>
          <a:p>
            <a:fld id="{C1BDA69C-98CD-4416-8B79-3870EC6F0AFC}" type="datetime1">
              <a:rPr lang="en-US" smtClean="0"/>
              <a:t>8/30/2021</a:t>
            </a:fld>
            <a:endParaRPr lang="en-US"/>
          </a:p>
        </p:txBody>
      </p:sp>
      <p:sp>
        <p:nvSpPr>
          <p:cNvPr id="6" name="Footer Placeholder 5">
            <a:extLst>
              <a:ext uri="{FF2B5EF4-FFF2-40B4-BE49-F238E27FC236}">
                <a16:creationId xmlns:a16="http://schemas.microsoft.com/office/drawing/2014/main" id="{FABB68B8-2146-4A3A-B37C-57DEACB585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B085B5-AD6A-48BA-80A3-319A0B199E7D}"/>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299628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E472A-E215-4571-A264-9412E95A76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DBE908-6F84-46C4-A10C-4C9B4CBDEA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9CCF250-6819-4CDA-B87E-53EB53A19B1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2DCFBC-F1AA-460D-B780-478F955C80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E4D3111-BF9B-490D-A7C8-6A1867365B4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3C2A65-E947-4A17-B706-2C3181A1F586}"/>
              </a:ext>
            </a:extLst>
          </p:cNvPr>
          <p:cNvSpPr>
            <a:spLocks noGrp="1"/>
          </p:cNvSpPr>
          <p:nvPr>
            <p:ph type="dt" sz="half" idx="10"/>
          </p:nvPr>
        </p:nvSpPr>
        <p:spPr/>
        <p:txBody>
          <a:bodyPr/>
          <a:lstStyle/>
          <a:p>
            <a:fld id="{6E573793-07AE-42F4-BB16-87284AF0FD92}" type="datetime1">
              <a:rPr lang="en-US" smtClean="0"/>
              <a:t>8/30/2021</a:t>
            </a:fld>
            <a:endParaRPr lang="en-US"/>
          </a:p>
        </p:txBody>
      </p:sp>
      <p:sp>
        <p:nvSpPr>
          <p:cNvPr id="8" name="Footer Placeholder 7">
            <a:extLst>
              <a:ext uri="{FF2B5EF4-FFF2-40B4-BE49-F238E27FC236}">
                <a16:creationId xmlns:a16="http://schemas.microsoft.com/office/drawing/2014/main" id="{BD35988B-F02E-4345-8B73-79713A4A9B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38A3F8-BAF7-4D85-9EC0-BDCA278FF74B}"/>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400858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F191-6418-4FDB-9E2A-7BCB94D9F0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F448F0-FC34-494A-BB52-C283DEDA8428}"/>
              </a:ext>
            </a:extLst>
          </p:cNvPr>
          <p:cNvSpPr>
            <a:spLocks noGrp="1"/>
          </p:cNvSpPr>
          <p:nvPr>
            <p:ph type="dt" sz="half" idx="10"/>
          </p:nvPr>
        </p:nvSpPr>
        <p:spPr/>
        <p:txBody>
          <a:bodyPr/>
          <a:lstStyle/>
          <a:p>
            <a:fld id="{3DD09058-F2F3-4379-9D71-AE2F44BBF5D4}" type="datetime1">
              <a:rPr lang="en-US" smtClean="0"/>
              <a:t>8/30/2021</a:t>
            </a:fld>
            <a:endParaRPr lang="en-US"/>
          </a:p>
        </p:txBody>
      </p:sp>
      <p:sp>
        <p:nvSpPr>
          <p:cNvPr id="4" name="Footer Placeholder 3">
            <a:extLst>
              <a:ext uri="{FF2B5EF4-FFF2-40B4-BE49-F238E27FC236}">
                <a16:creationId xmlns:a16="http://schemas.microsoft.com/office/drawing/2014/main" id="{66C13AA7-4BA5-4B67-996E-297A4436FF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03462D-4BED-4D65-91C9-2ED1300DD512}"/>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274360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D19185-3CEF-4B3E-8804-F92741FACED4}"/>
              </a:ext>
            </a:extLst>
          </p:cNvPr>
          <p:cNvSpPr>
            <a:spLocks noGrp="1"/>
          </p:cNvSpPr>
          <p:nvPr>
            <p:ph type="dt" sz="half" idx="10"/>
          </p:nvPr>
        </p:nvSpPr>
        <p:spPr/>
        <p:txBody>
          <a:bodyPr/>
          <a:lstStyle/>
          <a:p>
            <a:fld id="{4AD881FB-8C13-4364-AE1B-C443E5450B77}" type="datetime1">
              <a:rPr lang="en-US" smtClean="0"/>
              <a:t>8/30/2021</a:t>
            </a:fld>
            <a:endParaRPr lang="en-US"/>
          </a:p>
        </p:txBody>
      </p:sp>
      <p:sp>
        <p:nvSpPr>
          <p:cNvPr id="3" name="Footer Placeholder 2">
            <a:extLst>
              <a:ext uri="{FF2B5EF4-FFF2-40B4-BE49-F238E27FC236}">
                <a16:creationId xmlns:a16="http://schemas.microsoft.com/office/drawing/2014/main" id="{EAF29290-71F2-41CA-A0D7-576F66EDD7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F0FDFE-764C-4815-8452-471FEF9945D8}"/>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210091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95EE-4195-407F-8E65-7212DB3858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802CEC8-4C0E-40CB-BA56-98B049B2C2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AD9AA2-C3E0-4EE1-A38B-152F3AA98E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6656BA-6E32-4C97-BBD9-1670805FCC2B}"/>
              </a:ext>
            </a:extLst>
          </p:cNvPr>
          <p:cNvSpPr>
            <a:spLocks noGrp="1"/>
          </p:cNvSpPr>
          <p:nvPr>
            <p:ph type="dt" sz="half" idx="10"/>
          </p:nvPr>
        </p:nvSpPr>
        <p:spPr/>
        <p:txBody>
          <a:bodyPr/>
          <a:lstStyle/>
          <a:p>
            <a:fld id="{BCA6020A-0F8E-4C28-85C4-F66D11008F7B}" type="datetime1">
              <a:rPr lang="en-US" smtClean="0"/>
              <a:t>8/30/2021</a:t>
            </a:fld>
            <a:endParaRPr lang="en-US"/>
          </a:p>
        </p:txBody>
      </p:sp>
      <p:sp>
        <p:nvSpPr>
          <p:cNvPr id="6" name="Footer Placeholder 5">
            <a:extLst>
              <a:ext uri="{FF2B5EF4-FFF2-40B4-BE49-F238E27FC236}">
                <a16:creationId xmlns:a16="http://schemas.microsoft.com/office/drawing/2014/main" id="{94F419D5-A52C-4DF0-83B1-4A66096C42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777F89-3CCC-42F5-BD69-FD41A5A00510}"/>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3703965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5E6A0-9936-43FE-A8D5-21795B39FD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5E0669-2F38-4E23-80D6-57BACA192C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3A62E8-2A9B-42DE-96C4-DD92C8746A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97EC89D-92AF-457E-A67D-A29880E14EBF}"/>
              </a:ext>
            </a:extLst>
          </p:cNvPr>
          <p:cNvSpPr>
            <a:spLocks noGrp="1"/>
          </p:cNvSpPr>
          <p:nvPr>
            <p:ph type="dt" sz="half" idx="10"/>
          </p:nvPr>
        </p:nvSpPr>
        <p:spPr/>
        <p:txBody>
          <a:bodyPr/>
          <a:lstStyle/>
          <a:p>
            <a:fld id="{9ECADCDB-1612-4214-A190-486AF7BB2711}" type="datetime1">
              <a:rPr lang="en-US" smtClean="0"/>
              <a:t>8/30/2021</a:t>
            </a:fld>
            <a:endParaRPr lang="en-US"/>
          </a:p>
        </p:txBody>
      </p:sp>
      <p:sp>
        <p:nvSpPr>
          <p:cNvPr id="6" name="Footer Placeholder 5">
            <a:extLst>
              <a:ext uri="{FF2B5EF4-FFF2-40B4-BE49-F238E27FC236}">
                <a16:creationId xmlns:a16="http://schemas.microsoft.com/office/drawing/2014/main" id="{922ED5B6-30B3-47A8-B948-7348CA1020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2D423-6C8B-4FB7-AA87-7DDEA5374C35}"/>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3636707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7D0571-7DF5-465A-B2CC-46F262C386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1D62A3-7D26-4A78-8D3D-6FD8047C04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7381DB-4DC1-4457-BE12-CE9743C557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B05EE-06C6-47B0-8B54-8DF2552355A2}" type="datetime1">
              <a:rPr lang="en-US" smtClean="0"/>
              <a:t>8/30/2021</a:t>
            </a:fld>
            <a:endParaRPr lang="en-US"/>
          </a:p>
        </p:txBody>
      </p:sp>
      <p:sp>
        <p:nvSpPr>
          <p:cNvPr id="5" name="Footer Placeholder 4">
            <a:extLst>
              <a:ext uri="{FF2B5EF4-FFF2-40B4-BE49-F238E27FC236}">
                <a16:creationId xmlns:a16="http://schemas.microsoft.com/office/drawing/2014/main" id="{C5D18F7A-943F-4A5D-A9F7-80D107A3A2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17394B-2707-4D45-90B2-673D5AD66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BC2FB-358D-415E-99D6-C13867057C0B}" type="slidenum">
              <a:rPr lang="en-US" smtClean="0"/>
              <a:t>‹#›</a:t>
            </a:fld>
            <a:endParaRPr lang="en-US"/>
          </a:p>
        </p:txBody>
      </p:sp>
    </p:spTree>
    <p:extLst>
      <p:ext uri="{BB962C8B-B14F-4D97-AF65-F5344CB8AC3E}">
        <p14:creationId xmlns:p14="http://schemas.microsoft.com/office/powerpoint/2010/main" val="324162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4D57616-A4E8-4911-9E16-3CB14D394C84}"/>
              </a:ext>
            </a:extLst>
          </p:cNvPr>
          <p:cNvSpPr>
            <a:spLocks noGrp="1"/>
          </p:cNvSpPr>
          <p:nvPr>
            <p:ph type="subTitle" idx="1"/>
          </p:nvPr>
        </p:nvSpPr>
        <p:spPr>
          <a:xfrm>
            <a:off x="1343247" y="4030462"/>
            <a:ext cx="9144000" cy="2450237"/>
          </a:xfrm>
        </p:spPr>
        <p:txBody>
          <a:bodyPr>
            <a:noAutofit/>
          </a:bodyPr>
          <a:lstStyle/>
          <a:p>
            <a:pPr>
              <a:lnSpc>
                <a:spcPct val="100000"/>
              </a:lnSpc>
              <a:spcBef>
                <a:spcPts val="0"/>
              </a:spcBef>
            </a:pPr>
            <a:r>
              <a:rPr lang="en-US" b="1" dirty="0"/>
              <a:t>Nutrient Workgroup Members:</a:t>
            </a:r>
          </a:p>
          <a:p>
            <a:pPr>
              <a:lnSpc>
                <a:spcPct val="100000"/>
              </a:lnSpc>
              <a:spcBef>
                <a:spcPts val="0"/>
              </a:spcBef>
            </a:pPr>
            <a:r>
              <a:rPr lang="en-US" b="1" i="1" dirty="0">
                <a:latin typeface="+mj-lt"/>
              </a:rPr>
              <a:t>Larry Antosch</a:t>
            </a:r>
          </a:p>
          <a:p>
            <a:pPr>
              <a:lnSpc>
                <a:spcPct val="100000"/>
              </a:lnSpc>
              <a:spcBef>
                <a:spcPts val="0"/>
              </a:spcBef>
            </a:pPr>
            <a:r>
              <a:rPr lang="en-US" b="1" i="1" dirty="0">
                <a:latin typeface="+mj-lt"/>
              </a:rPr>
              <a:t>Lisa Frede</a:t>
            </a:r>
          </a:p>
          <a:p>
            <a:pPr>
              <a:lnSpc>
                <a:spcPct val="100000"/>
              </a:lnSpc>
              <a:spcBef>
                <a:spcPts val="0"/>
              </a:spcBef>
            </a:pPr>
            <a:r>
              <a:rPr lang="en-US" b="1" i="1" dirty="0">
                <a:latin typeface="+mj-lt"/>
              </a:rPr>
              <a:t>         Scudder Mackey, chair</a:t>
            </a:r>
          </a:p>
          <a:p>
            <a:pPr>
              <a:lnSpc>
                <a:spcPct val="100000"/>
              </a:lnSpc>
              <a:spcBef>
                <a:spcPts val="0"/>
              </a:spcBef>
            </a:pPr>
            <a:r>
              <a:rPr lang="en-US" b="1" i="1" dirty="0">
                <a:latin typeface="+mj-lt"/>
              </a:rPr>
              <a:t>Brian Miller</a:t>
            </a:r>
          </a:p>
          <a:p>
            <a:pPr>
              <a:lnSpc>
                <a:spcPct val="100000"/>
              </a:lnSpc>
              <a:spcBef>
                <a:spcPts val="0"/>
              </a:spcBef>
            </a:pPr>
            <a:r>
              <a:rPr lang="en-US" b="1" i="1" dirty="0">
                <a:latin typeface="+mj-lt"/>
              </a:rPr>
              <a:t>Al Steinman</a:t>
            </a:r>
          </a:p>
          <a:p>
            <a:pPr>
              <a:lnSpc>
                <a:spcPct val="100000"/>
              </a:lnSpc>
              <a:spcBef>
                <a:spcPts val="0"/>
              </a:spcBef>
            </a:pPr>
            <a:endParaRPr lang="en-US" i="1" dirty="0">
              <a:latin typeface="+mj-lt"/>
            </a:endParaRPr>
          </a:p>
          <a:p>
            <a:pPr>
              <a:lnSpc>
                <a:spcPct val="100000"/>
              </a:lnSpc>
              <a:spcBef>
                <a:spcPts val="0"/>
              </a:spcBef>
            </a:pPr>
            <a:endParaRPr lang="en-US" dirty="0"/>
          </a:p>
        </p:txBody>
      </p:sp>
      <p:sp>
        <p:nvSpPr>
          <p:cNvPr id="5" name="Title 4">
            <a:extLst>
              <a:ext uri="{FF2B5EF4-FFF2-40B4-BE49-F238E27FC236}">
                <a16:creationId xmlns:a16="http://schemas.microsoft.com/office/drawing/2014/main" id="{C2182A55-46E4-4879-8B90-FC28F7766579}"/>
              </a:ext>
            </a:extLst>
          </p:cNvPr>
          <p:cNvSpPr>
            <a:spLocks noGrp="1"/>
          </p:cNvSpPr>
          <p:nvPr>
            <p:ph type="ctrTitle"/>
          </p:nvPr>
        </p:nvSpPr>
        <p:spPr>
          <a:xfrm>
            <a:off x="887767" y="621437"/>
            <a:ext cx="10733101" cy="3133817"/>
          </a:xfrm>
        </p:spPr>
        <p:txBody>
          <a:bodyPr>
            <a:noAutofit/>
          </a:bodyPr>
          <a:lstStyle/>
          <a:p>
            <a:pPr algn="l"/>
            <a:br>
              <a:rPr lang="en-US" sz="3600" b="1" dirty="0">
                <a:solidFill>
                  <a:srgbClr val="002060"/>
                </a:solidFill>
                <a:latin typeface="+mn-lt"/>
              </a:rPr>
            </a:br>
            <a:br>
              <a:rPr lang="en-US" sz="3600" b="1" dirty="0">
                <a:solidFill>
                  <a:srgbClr val="002060"/>
                </a:solidFill>
                <a:latin typeface="+mn-lt"/>
              </a:rPr>
            </a:br>
            <a:r>
              <a:rPr lang="en-US" sz="3600" b="1" dirty="0">
                <a:solidFill>
                  <a:srgbClr val="002060"/>
                </a:solidFill>
                <a:latin typeface="+mn-lt"/>
              </a:rPr>
              <a:t>T</a:t>
            </a:r>
            <a:r>
              <a:rPr lang="en-US" sz="3200" b="1" dirty="0">
                <a:solidFill>
                  <a:srgbClr val="002060"/>
                </a:solidFill>
                <a:latin typeface="+mn-lt"/>
              </a:rPr>
              <a:t>heme 1: Seek Advice and Recommendations on Innovative Strategies to Address Legacy Phosphorus </a:t>
            </a:r>
            <a:br>
              <a:rPr lang="en-US" sz="3200" dirty="0"/>
            </a:br>
            <a:br>
              <a:rPr lang="en-US" sz="3200" dirty="0"/>
            </a:br>
            <a:r>
              <a:rPr lang="en-US" sz="2200" b="1" dirty="0">
                <a:latin typeface="+mn-lt"/>
              </a:rPr>
              <a:t>Charge Question to GLAB:</a:t>
            </a:r>
            <a:br>
              <a:rPr lang="en-US" sz="2200" b="1" dirty="0">
                <a:latin typeface="+mn-lt"/>
              </a:rPr>
            </a:br>
            <a:br>
              <a:rPr lang="en-US" sz="2200" dirty="0">
                <a:latin typeface="+mn-lt"/>
              </a:rPr>
            </a:br>
            <a:r>
              <a:rPr lang="en-US" sz="2200" i="1" dirty="0">
                <a:solidFill>
                  <a:srgbClr val="000000"/>
                </a:solidFill>
                <a:effectLst/>
                <a:latin typeface="+mn-lt"/>
                <a:ea typeface="Calibri" panose="020F0502020204030204" pitchFamily="34" charset="0"/>
              </a:rPr>
              <a:t>Please identify any strategies, using traditional or innovative technologies or methods, to reduce legacy phosphorus within the Lake Erie watershed (and other Great Lakes and tributaries thereto). </a:t>
            </a:r>
            <a:br>
              <a:rPr lang="en-US" sz="2200" dirty="0">
                <a:effectLst/>
                <a:latin typeface="+mn-lt"/>
                <a:ea typeface="Calibri" panose="020F0502020204030204" pitchFamily="34" charset="0"/>
              </a:rPr>
            </a:br>
            <a:endParaRPr lang="en-US" sz="2200" dirty="0">
              <a:latin typeface="+mn-lt"/>
            </a:endParaRPr>
          </a:p>
        </p:txBody>
      </p:sp>
      <p:sp>
        <p:nvSpPr>
          <p:cNvPr id="2" name="Slide Number Placeholder 1">
            <a:extLst>
              <a:ext uri="{FF2B5EF4-FFF2-40B4-BE49-F238E27FC236}">
                <a16:creationId xmlns:a16="http://schemas.microsoft.com/office/drawing/2014/main" id="{7068FE17-81AB-4834-ADD8-83D922261C86}"/>
              </a:ext>
            </a:extLst>
          </p:cNvPr>
          <p:cNvSpPr>
            <a:spLocks noGrp="1"/>
          </p:cNvSpPr>
          <p:nvPr>
            <p:ph type="sldNum" sz="quarter" idx="12"/>
          </p:nvPr>
        </p:nvSpPr>
        <p:spPr/>
        <p:txBody>
          <a:bodyPr/>
          <a:lstStyle/>
          <a:p>
            <a:fld id="{578BC2FB-358D-415E-99D6-C13867057C0B}" type="slidenum">
              <a:rPr lang="en-US" smtClean="0">
                <a:solidFill>
                  <a:srgbClr val="002060"/>
                </a:solidFill>
              </a:rPr>
              <a:t>1</a:t>
            </a:fld>
            <a:endParaRPr lang="en-US" dirty="0">
              <a:solidFill>
                <a:srgbClr val="002060"/>
              </a:solidFill>
            </a:endParaRPr>
          </a:p>
        </p:txBody>
      </p:sp>
    </p:spTree>
    <p:extLst>
      <p:ext uri="{BB962C8B-B14F-4D97-AF65-F5344CB8AC3E}">
        <p14:creationId xmlns:p14="http://schemas.microsoft.com/office/powerpoint/2010/main" val="2299396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D6FA-150E-474C-9034-6D7262B778ED}"/>
              </a:ext>
            </a:extLst>
          </p:cNvPr>
          <p:cNvSpPr>
            <a:spLocks noGrp="1"/>
          </p:cNvSpPr>
          <p:nvPr>
            <p:ph type="title"/>
          </p:nvPr>
        </p:nvSpPr>
        <p:spPr>
          <a:xfrm>
            <a:off x="838200" y="293451"/>
            <a:ext cx="10515600" cy="558805"/>
          </a:xfrm>
        </p:spPr>
        <p:txBody>
          <a:bodyPr>
            <a:normAutofit fontScale="90000"/>
          </a:bodyPr>
          <a:lstStyle/>
          <a:p>
            <a:r>
              <a:rPr lang="en-US" sz="4400" b="1" dirty="0">
                <a:solidFill>
                  <a:srgbClr val="002060"/>
                </a:solidFill>
              </a:rPr>
              <a:t>Theme 2 Excess Nutrient (P) Recommendations</a:t>
            </a:r>
            <a:endParaRPr lang="en-US" b="1" dirty="0">
              <a:solidFill>
                <a:srgbClr val="002060"/>
              </a:solidFill>
            </a:endParaRP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985421"/>
            <a:ext cx="10515600" cy="5398600"/>
          </a:xfrm>
        </p:spPr>
        <p:txBody>
          <a:bodyPr>
            <a:noAutofit/>
          </a:bodyPr>
          <a:lstStyle/>
          <a:p>
            <a:pPr marL="0" lvl="1" indent="0">
              <a:lnSpc>
                <a:spcPct val="100000"/>
              </a:lnSpc>
              <a:spcBef>
                <a:spcPts val="0"/>
              </a:spcBef>
              <a:buNone/>
            </a:pPr>
            <a:r>
              <a:rPr lang="en-US" sz="2800" dirty="0">
                <a:solidFill>
                  <a:srgbClr val="002060"/>
                </a:solidFill>
              </a:rPr>
              <a:t>Non-Structural Governance and Regulatory Strategies</a:t>
            </a:r>
          </a:p>
          <a:p>
            <a:pPr marL="0" lvl="1" indent="0">
              <a:lnSpc>
                <a:spcPct val="100000"/>
              </a:lnSpc>
              <a:spcBef>
                <a:spcPts val="0"/>
              </a:spcBef>
              <a:buNone/>
            </a:pPr>
            <a:endParaRPr lang="en-US" sz="1000" dirty="0"/>
          </a:p>
          <a:p>
            <a:pPr marL="514350" indent="-514350">
              <a:spcBef>
                <a:spcPts val="600"/>
              </a:spcBef>
              <a:buFont typeface="+mj-lt"/>
              <a:buAutoNum type="arabicPeriod" startAt="11"/>
            </a:pPr>
            <a:r>
              <a:rPr lang="en-US" sz="2400" b="1" dirty="0">
                <a:solidFill>
                  <a:srgbClr val="000000"/>
                </a:solidFill>
                <a:effectLst/>
                <a:latin typeface="Calibri" panose="020F0502020204030204" pitchFamily="34" charset="0"/>
                <a:ea typeface="Times New Roman" panose="02020603050405020304" pitchFamily="18" charset="0"/>
              </a:rPr>
              <a:t>GLRI to support and fund watershed land-use plans and conservation practices that protect and maintain existing high-quality watersheds (i.e., protect and preserve what is already working). </a:t>
            </a:r>
          </a:p>
          <a:p>
            <a:pPr marL="514350" indent="-514350">
              <a:lnSpc>
                <a:spcPct val="100000"/>
              </a:lnSpc>
              <a:spcBef>
                <a:spcPts val="1200"/>
              </a:spcBef>
              <a:buFont typeface="+mj-lt"/>
              <a:buAutoNum type="arabicPeriod" startAt="12"/>
            </a:pPr>
            <a:r>
              <a:rPr lang="en-US" sz="2400" b="1" dirty="0">
                <a:effectLst/>
                <a:latin typeface="Calibri" panose="020F0502020204030204" pitchFamily="34" charset="0"/>
                <a:ea typeface="Calibri" panose="020F0502020204030204" pitchFamily="34" charset="0"/>
              </a:rPr>
              <a:t>GLRI to support and fund regional TMDL implementation using a distributed mass balance approach applied at the HUC-12 subwatershed scale.</a:t>
            </a:r>
          </a:p>
          <a:p>
            <a:pPr lvl="1">
              <a:lnSpc>
                <a:spcPct val="100000"/>
              </a:lnSpc>
              <a:spcBef>
                <a:spcPts val="0"/>
              </a:spcBef>
            </a:pPr>
            <a:r>
              <a:rPr lang="en-US" sz="2000" dirty="0">
                <a:effectLst/>
                <a:latin typeface="Calibri" panose="020F0502020204030204" pitchFamily="34" charset="0"/>
                <a:ea typeface="Calibri" panose="020F0502020204030204" pitchFamily="34" charset="0"/>
              </a:rPr>
              <a:t>S</a:t>
            </a:r>
            <a:r>
              <a:rPr lang="en-US" sz="2000" dirty="0">
                <a:latin typeface="Calibri" panose="020F0502020204030204" pitchFamily="34" charset="0"/>
                <a:ea typeface="Calibri" panose="020F0502020204030204" pitchFamily="34" charset="0"/>
              </a:rPr>
              <a:t>upport and fund</a:t>
            </a:r>
            <a:r>
              <a:rPr lang="en-US" sz="2000" dirty="0">
                <a:effectLst/>
                <a:latin typeface="Calibri" panose="020F0502020204030204" pitchFamily="34" charset="0"/>
                <a:ea typeface="Calibri" panose="020F0502020204030204" pitchFamily="34" charset="0"/>
              </a:rPr>
              <a:t> 9-element Nonpoint Source Implementation Strategies (NPS-IS plans) as an effective way to link local subwatershed nutrient reduction projects (BMPs) to regional TMDL/distributed load water quality targets.</a:t>
            </a:r>
          </a:p>
          <a:p>
            <a:pPr marL="512064" indent="-512064">
              <a:lnSpc>
                <a:spcPct val="100000"/>
              </a:lnSpc>
              <a:spcBef>
                <a:spcPts val="1200"/>
              </a:spcBef>
              <a:buFont typeface="+mj-lt"/>
              <a:buAutoNum type="arabicPeriod" startAt="13"/>
            </a:pPr>
            <a:r>
              <a:rPr lang="en-US" sz="2400" b="1" dirty="0">
                <a:effectLst/>
                <a:latin typeface="Calibri" panose="020F0502020204030204" pitchFamily="34" charset="0"/>
                <a:ea typeface="Calibri" panose="020F0502020204030204" pitchFamily="34" charset="0"/>
              </a:rPr>
              <a:t>GLRI to develop mechanisms to foster cross-jurisdictional coordination and fund regional coordination efforts to identify Critical Source Areas and implement regionally coordinated watershed scale structural nutrient reduction practices (by applying landscape conservation design principles).</a:t>
            </a:r>
            <a:endParaRPr lang="en-US" sz="2400" dirty="0">
              <a:effectLst/>
              <a:latin typeface="Calibri" panose="020F0502020204030204" pitchFamily="34" charset="0"/>
              <a:ea typeface="Calibri" panose="020F0502020204030204" pitchFamily="34" charset="0"/>
            </a:endParaRPr>
          </a:p>
          <a:p>
            <a:pPr marL="0" indent="0">
              <a:spcBef>
                <a:spcPts val="0"/>
              </a:spcBef>
              <a:buNone/>
            </a:pPr>
            <a:endParaRPr lang="en-US" dirty="0"/>
          </a:p>
        </p:txBody>
      </p:sp>
      <p:sp>
        <p:nvSpPr>
          <p:cNvPr id="4" name="TextBox 3">
            <a:extLst>
              <a:ext uri="{FF2B5EF4-FFF2-40B4-BE49-F238E27FC236}">
                <a16:creationId xmlns:a16="http://schemas.microsoft.com/office/drawing/2014/main" id="{462B08C2-DA86-49CA-9683-B8C70821FB61}"/>
              </a:ext>
            </a:extLst>
          </p:cNvPr>
          <p:cNvSpPr txBox="1"/>
          <p:nvPr/>
        </p:nvSpPr>
        <p:spPr>
          <a:xfrm>
            <a:off x="463858" y="1469477"/>
            <a:ext cx="241177" cy="707886"/>
          </a:xfrm>
          <a:prstGeom prst="rect">
            <a:avLst/>
          </a:prstGeom>
          <a:noFill/>
        </p:spPr>
        <p:txBody>
          <a:bodyPr wrap="square">
            <a:spAutoFit/>
          </a:bodyPr>
          <a:lstStyle/>
          <a:p>
            <a:r>
              <a:rPr lang="en-US" sz="4000" b="1" dirty="0">
                <a:solidFill>
                  <a:srgbClr val="FF0000"/>
                </a:solidFill>
                <a:latin typeface="Arial" panose="020B0604020202020204" pitchFamily="34" charset="0"/>
                <a:cs typeface="Arial" panose="020B0604020202020204" pitchFamily="34" charset="0"/>
              </a:rPr>
              <a:t>!</a:t>
            </a:r>
            <a:endParaRPr lang="en-US" sz="4000" dirty="0">
              <a:solidFill>
                <a:srgbClr val="FF000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DC143DA-DF33-4650-9C2E-65A791C84DB6}"/>
              </a:ext>
            </a:extLst>
          </p:cNvPr>
          <p:cNvSpPr txBox="1"/>
          <p:nvPr/>
        </p:nvSpPr>
        <p:spPr>
          <a:xfrm>
            <a:off x="463858" y="2670681"/>
            <a:ext cx="241177" cy="707886"/>
          </a:xfrm>
          <a:prstGeom prst="rect">
            <a:avLst/>
          </a:prstGeom>
          <a:noFill/>
        </p:spPr>
        <p:txBody>
          <a:bodyPr wrap="square">
            <a:spAutoFit/>
          </a:bodyPr>
          <a:lstStyle/>
          <a:p>
            <a:r>
              <a:rPr lang="en-US" sz="4000" b="1" dirty="0">
                <a:solidFill>
                  <a:srgbClr val="FF0000"/>
                </a:solidFill>
                <a:latin typeface="Arial" panose="020B0604020202020204" pitchFamily="34" charset="0"/>
                <a:cs typeface="Arial" panose="020B0604020202020204" pitchFamily="34" charset="0"/>
              </a:rPr>
              <a:t>!</a:t>
            </a:r>
            <a:endParaRPr lang="en-US" sz="4000" dirty="0">
              <a:solidFill>
                <a:srgbClr val="FF0000"/>
              </a:solidFill>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83D3C46B-A549-48C0-82E2-52A45513A5D4}"/>
              </a:ext>
            </a:extLst>
          </p:cNvPr>
          <p:cNvSpPr>
            <a:spLocks noGrp="1"/>
          </p:cNvSpPr>
          <p:nvPr>
            <p:ph type="sldNum" sz="quarter" idx="12"/>
          </p:nvPr>
        </p:nvSpPr>
        <p:spPr/>
        <p:txBody>
          <a:bodyPr/>
          <a:lstStyle/>
          <a:p>
            <a:fld id="{578BC2FB-358D-415E-99D6-C13867057C0B}" type="slidenum">
              <a:rPr lang="en-US" smtClean="0">
                <a:solidFill>
                  <a:srgbClr val="002060"/>
                </a:solidFill>
              </a:rPr>
              <a:t>10</a:t>
            </a:fld>
            <a:endParaRPr lang="en-US" dirty="0">
              <a:solidFill>
                <a:srgbClr val="002060"/>
              </a:solidFill>
            </a:endParaRPr>
          </a:p>
        </p:txBody>
      </p:sp>
      <p:pic>
        <p:nvPicPr>
          <p:cNvPr id="7" name="Graphic 6" descr="Collision with solid fill">
            <a:extLst>
              <a:ext uri="{FF2B5EF4-FFF2-40B4-BE49-F238E27FC236}">
                <a16:creationId xmlns:a16="http://schemas.microsoft.com/office/drawing/2014/main" id="{5FBFE8C9-021D-4353-A831-EE5418C174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6194" y="4501547"/>
            <a:ext cx="622005" cy="622005"/>
          </a:xfrm>
          <a:prstGeom prst="rect">
            <a:avLst/>
          </a:prstGeom>
        </p:spPr>
      </p:pic>
    </p:spTree>
    <p:extLst>
      <p:ext uri="{BB962C8B-B14F-4D97-AF65-F5344CB8AC3E}">
        <p14:creationId xmlns:p14="http://schemas.microsoft.com/office/powerpoint/2010/main" val="739339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D6FA-150E-474C-9034-6D7262B778ED}"/>
              </a:ext>
            </a:extLst>
          </p:cNvPr>
          <p:cNvSpPr>
            <a:spLocks noGrp="1"/>
          </p:cNvSpPr>
          <p:nvPr>
            <p:ph type="title"/>
          </p:nvPr>
        </p:nvSpPr>
        <p:spPr>
          <a:xfrm>
            <a:off x="838200" y="136526"/>
            <a:ext cx="10515600" cy="1390433"/>
          </a:xfrm>
        </p:spPr>
        <p:txBody>
          <a:bodyPr>
            <a:normAutofit fontScale="90000"/>
          </a:bodyPr>
          <a:lstStyle/>
          <a:p>
            <a:pPr>
              <a:lnSpc>
                <a:spcPct val="100000"/>
              </a:lnSpc>
            </a:pPr>
            <a:r>
              <a:rPr lang="en-US" sz="3600" b="1" dirty="0">
                <a:solidFill>
                  <a:srgbClr val="002060"/>
                </a:solidFill>
              </a:rPr>
              <a:t>Theme 1 – Innovative Strategies to Address Legacy Phosphorus</a:t>
            </a:r>
            <a:br>
              <a:rPr lang="en-US" sz="3600" b="1" dirty="0">
                <a:solidFill>
                  <a:srgbClr val="002060"/>
                </a:solidFill>
              </a:rPr>
            </a:br>
            <a:r>
              <a:rPr lang="en-US" sz="3600" b="1" dirty="0">
                <a:solidFill>
                  <a:srgbClr val="002060"/>
                </a:solidFill>
              </a:rPr>
              <a:t>Theme 2 – Managing Excess Nutrients</a:t>
            </a: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1677880"/>
            <a:ext cx="10515600" cy="5043594"/>
          </a:xfrm>
        </p:spPr>
        <p:txBody>
          <a:bodyPr>
            <a:normAutofit fontScale="92500" lnSpcReduction="20000"/>
          </a:bodyPr>
          <a:lstStyle/>
          <a:p>
            <a:pPr marL="0" indent="0">
              <a:buNone/>
            </a:pPr>
            <a:r>
              <a:rPr lang="en-US" sz="3000" u="sng" dirty="0">
                <a:solidFill>
                  <a:srgbClr val="002060"/>
                </a:solidFill>
              </a:rPr>
              <a:t>Discussion Prompts</a:t>
            </a:r>
          </a:p>
          <a:p>
            <a:pPr>
              <a:lnSpc>
                <a:spcPct val="110000"/>
              </a:lnSpc>
              <a:spcBef>
                <a:spcPts val="1200"/>
              </a:spcBef>
            </a:pPr>
            <a:r>
              <a:rPr lang="en-US" dirty="0"/>
              <a:t>What topics, processes, tools, practices are we are missing?</a:t>
            </a:r>
          </a:p>
          <a:p>
            <a:pPr>
              <a:lnSpc>
                <a:spcPct val="110000"/>
              </a:lnSpc>
              <a:spcBef>
                <a:spcPts val="1200"/>
              </a:spcBef>
            </a:pPr>
            <a:r>
              <a:rPr lang="en-US" dirty="0"/>
              <a:t>Mechanisms for Stakeholder Input</a:t>
            </a:r>
          </a:p>
          <a:p>
            <a:pPr>
              <a:lnSpc>
                <a:spcPct val="110000"/>
              </a:lnSpc>
              <a:spcBef>
                <a:spcPts val="1200"/>
              </a:spcBef>
            </a:pPr>
            <a:r>
              <a:rPr lang="en-US" dirty="0"/>
              <a:t>New Innovative Ideas or Approaches (watershed, lake, structural, non-structural, governance, regulatory)</a:t>
            </a:r>
          </a:p>
          <a:p>
            <a:pPr>
              <a:lnSpc>
                <a:spcPct val="110000"/>
              </a:lnSpc>
              <a:spcBef>
                <a:spcPts val="1200"/>
              </a:spcBef>
            </a:pPr>
            <a:r>
              <a:rPr lang="en-US" dirty="0"/>
              <a:t>Ongoing Efforts (are we duplicative?)</a:t>
            </a:r>
          </a:p>
          <a:p>
            <a:pPr>
              <a:lnSpc>
                <a:spcPct val="110000"/>
              </a:lnSpc>
              <a:spcBef>
                <a:spcPts val="1200"/>
              </a:spcBef>
            </a:pPr>
            <a:r>
              <a:rPr lang="en-US" dirty="0"/>
              <a:t>Strategies - Feasibility, Implementation, and Constructability</a:t>
            </a:r>
          </a:p>
          <a:p>
            <a:pPr>
              <a:lnSpc>
                <a:spcPct val="110000"/>
              </a:lnSpc>
              <a:spcBef>
                <a:spcPts val="1200"/>
              </a:spcBef>
            </a:pPr>
            <a:r>
              <a:rPr lang="en-US" dirty="0"/>
              <a:t>Criteria to Prioritize Recommendations</a:t>
            </a:r>
          </a:p>
          <a:p>
            <a:pPr marL="0" indent="0">
              <a:spcBef>
                <a:spcPts val="1800"/>
              </a:spcBef>
              <a:buNone/>
            </a:pPr>
            <a:endParaRPr lang="en-US" sz="2400" b="0" i="0" u="none" strike="noStrike" dirty="0">
              <a:solidFill>
                <a:srgbClr val="187AAB"/>
              </a:solidFill>
              <a:effectLst/>
              <a:latin typeface="Source Sans Pro" panose="020B0503030403020204" pitchFamily="34" charset="0"/>
            </a:endParaRPr>
          </a:p>
          <a:p>
            <a:pPr marL="0" indent="0">
              <a:spcBef>
                <a:spcPts val="1800"/>
              </a:spcBef>
              <a:buNone/>
            </a:pPr>
            <a:r>
              <a:rPr lang="en-US" sz="2400" b="0" i="0" u="none" strike="noStrike" dirty="0">
                <a:effectLst/>
                <a:latin typeface="Source Sans Pro" panose="020B0503030403020204" pitchFamily="34" charset="0"/>
              </a:rPr>
              <a:t>“</a:t>
            </a:r>
            <a:r>
              <a:rPr lang="en-US" sz="2400" b="0" i="0" u="none" strike="noStrike" dirty="0">
                <a:solidFill>
                  <a:srgbClr val="187AAB"/>
                </a:solidFill>
                <a:effectLst/>
                <a:latin typeface="Source Sans Pro" panose="020B0503030403020204" pitchFamily="34" charset="0"/>
              </a:rPr>
              <a:t>Insomnia</a:t>
            </a:r>
            <a:r>
              <a:rPr lang="en-US" sz="2400" b="0" i="0" dirty="0">
                <a:solidFill>
                  <a:srgbClr val="444444"/>
                </a:solidFill>
                <a:effectLst/>
                <a:latin typeface="Source Sans Pro" panose="020B0503030403020204" pitchFamily="34" charset="0"/>
              </a:rPr>
              <a:t> is a </a:t>
            </a:r>
            <a:r>
              <a:rPr lang="en-US" sz="2400" b="0" i="0" strike="noStrike" dirty="0">
                <a:effectLst/>
                <a:latin typeface="Source Sans Pro" panose="020B0503030403020204" pitchFamily="34" charset="0"/>
              </a:rPr>
              <a:t>sleep disorder</a:t>
            </a:r>
            <a:r>
              <a:rPr lang="en-US" sz="2400" b="0" i="0" dirty="0">
                <a:effectLst/>
                <a:latin typeface="Source Sans Pro" panose="020B0503030403020204" pitchFamily="34" charset="0"/>
              </a:rPr>
              <a:t> </a:t>
            </a:r>
            <a:r>
              <a:rPr lang="en-US" sz="2400" b="0" i="0" dirty="0">
                <a:solidFill>
                  <a:srgbClr val="444444"/>
                </a:solidFill>
                <a:effectLst/>
                <a:latin typeface="Source Sans Pro" panose="020B0503030403020204" pitchFamily="34" charset="0"/>
              </a:rPr>
              <a:t>in which you have trouble falling and/or staying asleep.”</a:t>
            </a:r>
            <a:endParaRPr lang="en-US" sz="2400" dirty="0"/>
          </a:p>
        </p:txBody>
      </p:sp>
      <p:sp>
        <p:nvSpPr>
          <p:cNvPr id="4" name="Slide Number Placeholder 3">
            <a:extLst>
              <a:ext uri="{FF2B5EF4-FFF2-40B4-BE49-F238E27FC236}">
                <a16:creationId xmlns:a16="http://schemas.microsoft.com/office/drawing/2014/main" id="{7D919E9C-B5AE-4A8D-9608-0D76F687787C}"/>
              </a:ext>
            </a:extLst>
          </p:cNvPr>
          <p:cNvSpPr>
            <a:spLocks noGrp="1"/>
          </p:cNvSpPr>
          <p:nvPr>
            <p:ph type="sldNum" sz="quarter" idx="12"/>
          </p:nvPr>
        </p:nvSpPr>
        <p:spPr/>
        <p:txBody>
          <a:bodyPr/>
          <a:lstStyle/>
          <a:p>
            <a:fld id="{578BC2FB-358D-415E-99D6-C13867057C0B}" type="slidenum">
              <a:rPr lang="en-US" smtClean="0">
                <a:solidFill>
                  <a:srgbClr val="002060"/>
                </a:solidFill>
              </a:rPr>
              <a:t>11</a:t>
            </a:fld>
            <a:endParaRPr lang="en-US" dirty="0">
              <a:solidFill>
                <a:srgbClr val="002060"/>
              </a:solidFill>
            </a:endParaRPr>
          </a:p>
        </p:txBody>
      </p:sp>
    </p:spTree>
    <p:extLst>
      <p:ext uri="{BB962C8B-B14F-4D97-AF65-F5344CB8AC3E}">
        <p14:creationId xmlns:p14="http://schemas.microsoft.com/office/powerpoint/2010/main" val="1464591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B2A5B00-FF23-4D66-B276-2AAD3F756448}"/>
              </a:ext>
            </a:extLst>
          </p:cNvPr>
          <p:cNvSpPr>
            <a:spLocks noGrp="1"/>
          </p:cNvSpPr>
          <p:nvPr>
            <p:ph type="ctrTitle"/>
          </p:nvPr>
        </p:nvSpPr>
        <p:spPr/>
        <p:txBody>
          <a:bodyPr>
            <a:normAutofit/>
          </a:bodyPr>
          <a:lstStyle/>
          <a:p>
            <a:br>
              <a:rPr lang="en-US" sz="6000" dirty="0">
                <a:highlight>
                  <a:srgbClr val="FFFF00"/>
                </a:highlight>
                <a:latin typeface="Calibri" panose="020F0502020204030204" pitchFamily="34" charset="0"/>
                <a:ea typeface="Calibri" panose="020F0502020204030204" pitchFamily="34" charset="0"/>
              </a:rPr>
            </a:br>
            <a:endParaRPr lang="en-US" dirty="0"/>
          </a:p>
        </p:txBody>
      </p:sp>
      <p:sp>
        <p:nvSpPr>
          <p:cNvPr id="12" name="Subtitle 11">
            <a:extLst>
              <a:ext uri="{FF2B5EF4-FFF2-40B4-BE49-F238E27FC236}">
                <a16:creationId xmlns:a16="http://schemas.microsoft.com/office/drawing/2014/main" id="{EE4638DF-D231-46CC-B9E5-3BE2682764DE}"/>
              </a:ext>
            </a:extLst>
          </p:cNvPr>
          <p:cNvSpPr>
            <a:spLocks noGrp="1"/>
          </p:cNvSpPr>
          <p:nvPr>
            <p:ph type="subTitle" idx="1"/>
          </p:nvPr>
        </p:nvSpPr>
        <p:spPr>
          <a:xfrm>
            <a:off x="975236" y="1917577"/>
            <a:ext cx="9689805" cy="4039339"/>
          </a:xfrm>
        </p:spPr>
        <p:txBody>
          <a:bodyPr>
            <a:normAutofit fontScale="92500"/>
          </a:bodyPr>
          <a:lstStyle/>
          <a:p>
            <a:pPr algn="l"/>
            <a:r>
              <a:rPr lang="en-US" sz="2400" b="1" dirty="0">
                <a:solidFill>
                  <a:srgbClr val="000000"/>
                </a:solidFill>
                <a:latin typeface="Calibri" panose="020F0502020204030204" pitchFamily="34" charset="0"/>
                <a:ea typeface="Calibri" panose="020F0502020204030204" pitchFamily="34" charset="0"/>
              </a:rPr>
              <a:t>Charge Question to GLAB:</a:t>
            </a:r>
          </a:p>
          <a:p>
            <a:pPr algn="l">
              <a:spcBef>
                <a:spcPts val="1800"/>
              </a:spcBef>
            </a:pPr>
            <a:r>
              <a:rPr lang="en-US" sz="2400" i="1" dirty="0">
                <a:solidFill>
                  <a:srgbClr val="000000"/>
                </a:solidFill>
                <a:latin typeface="Calibri" panose="020F0502020204030204" pitchFamily="34" charset="0"/>
                <a:ea typeface="Calibri" panose="020F0502020204030204" pitchFamily="34" charset="0"/>
              </a:rPr>
              <a:t>Balancing the need for the continued production of agricultural commodities in the Great Lakes region, the contribution to excess nutrient loading in Lake Erie associated with agricultural production activities, and the need to significantly reduce the extent and duration of HABs on Lake Erie, what innovative actions could reasonably be taken to accelerate the reduction of excess nutrients and HABs or duration of HAB events in Lake Erie? </a:t>
            </a:r>
            <a:br>
              <a:rPr lang="en-US" sz="2400" i="1" dirty="0">
                <a:solidFill>
                  <a:srgbClr val="000000"/>
                </a:solidFill>
                <a:latin typeface="Calibri" panose="020F0502020204030204" pitchFamily="34" charset="0"/>
                <a:ea typeface="Calibri" panose="020F0502020204030204" pitchFamily="34" charset="0"/>
              </a:rPr>
            </a:br>
            <a:br>
              <a:rPr lang="en-US" sz="2400" i="1" dirty="0">
                <a:solidFill>
                  <a:srgbClr val="000000"/>
                </a:solidFill>
                <a:latin typeface="Calibri" panose="020F0502020204030204" pitchFamily="34" charset="0"/>
                <a:ea typeface="Calibri" panose="020F0502020204030204" pitchFamily="34" charset="0"/>
              </a:rPr>
            </a:br>
            <a:r>
              <a:rPr lang="en-US" sz="2400" i="1" dirty="0">
                <a:solidFill>
                  <a:srgbClr val="000000"/>
                </a:solidFill>
                <a:latin typeface="Calibri" panose="020F0502020204030204" pitchFamily="34" charset="0"/>
                <a:ea typeface="Calibri" panose="020F0502020204030204" pitchFamily="34" charset="0"/>
              </a:rPr>
              <a:t>Consider if there are new or different applications of traditional federal funding sources, opportunities to partner with the private sector (including tourism, drinking water systems, and others affected by HABs), or community-driven or market-based approaches to financing water quality improvements.</a:t>
            </a:r>
            <a:endParaRPr lang="en-US" dirty="0"/>
          </a:p>
        </p:txBody>
      </p:sp>
      <p:sp>
        <p:nvSpPr>
          <p:cNvPr id="14" name="TextBox 13">
            <a:extLst>
              <a:ext uri="{FF2B5EF4-FFF2-40B4-BE49-F238E27FC236}">
                <a16:creationId xmlns:a16="http://schemas.microsoft.com/office/drawing/2014/main" id="{D20139E9-DCB4-4B09-B4E3-E2F25F7FD450}"/>
              </a:ext>
            </a:extLst>
          </p:cNvPr>
          <p:cNvSpPr txBox="1"/>
          <p:nvPr/>
        </p:nvSpPr>
        <p:spPr>
          <a:xfrm>
            <a:off x="975236" y="486397"/>
            <a:ext cx="11089965" cy="1077218"/>
          </a:xfrm>
          <a:prstGeom prst="rect">
            <a:avLst/>
          </a:prstGeom>
          <a:noFill/>
        </p:spPr>
        <p:txBody>
          <a:bodyPr wrap="square">
            <a:spAutoFit/>
          </a:bodyPr>
          <a:lstStyle/>
          <a:p>
            <a:r>
              <a:rPr lang="en-US" sz="3200" b="1" dirty="0">
                <a:solidFill>
                  <a:srgbClr val="002060"/>
                </a:solidFill>
                <a:latin typeface="+mn-lt"/>
              </a:rPr>
              <a:t>Theme 2: Seek Advice and Recommendations on Managing Excess Nutrients</a:t>
            </a:r>
            <a:endParaRPr lang="en-US" sz="3200" dirty="0"/>
          </a:p>
        </p:txBody>
      </p:sp>
      <p:sp>
        <p:nvSpPr>
          <p:cNvPr id="2" name="Slide Number Placeholder 1">
            <a:extLst>
              <a:ext uri="{FF2B5EF4-FFF2-40B4-BE49-F238E27FC236}">
                <a16:creationId xmlns:a16="http://schemas.microsoft.com/office/drawing/2014/main" id="{539A16E2-B355-4DCD-B738-186E43F6AFC2}"/>
              </a:ext>
            </a:extLst>
          </p:cNvPr>
          <p:cNvSpPr>
            <a:spLocks noGrp="1"/>
          </p:cNvSpPr>
          <p:nvPr>
            <p:ph type="sldNum" sz="quarter" idx="12"/>
          </p:nvPr>
        </p:nvSpPr>
        <p:spPr/>
        <p:txBody>
          <a:bodyPr/>
          <a:lstStyle/>
          <a:p>
            <a:fld id="{578BC2FB-358D-415E-99D6-C13867057C0B}" type="slidenum">
              <a:rPr lang="en-US" smtClean="0">
                <a:solidFill>
                  <a:srgbClr val="002060"/>
                </a:solidFill>
              </a:rPr>
              <a:t>2</a:t>
            </a:fld>
            <a:endParaRPr lang="en-US" dirty="0">
              <a:solidFill>
                <a:srgbClr val="002060"/>
              </a:solidFill>
            </a:endParaRPr>
          </a:p>
        </p:txBody>
      </p:sp>
    </p:spTree>
    <p:extLst>
      <p:ext uri="{BB962C8B-B14F-4D97-AF65-F5344CB8AC3E}">
        <p14:creationId xmlns:p14="http://schemas.microsoft.com/office/powerpoint/2010/main" val="1052876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922090" y="802168"/>
            <a:ext cx="10515600" cy="5802818"/>
          </a:xfrm>
        </p:spPr>
        <p:txBody>
          <a:bodyPr>
            <a:normAutofit/>
          </a:bodyPr>
          <a:lstStyle/>
          <a:p>
            <a:pPr marL="0" indent="0">
              <a:buNone/>
            </a:pPr>
            <a:r>
              <a:rPr lang="en-US" sz="3200" b="1" dirty="0">
                <a:solidFill>
                  <a:srgbClr val="002060"/>
                </a:solidFill>
              </a:rPr>
              <a:t>Theme 1 – Innovative Strategies to Reduce Legacy P</a:t>
            </a:r>
          </a:p>
          <a:p>
            <a:pPr lvl="1"/>
            <a:endParaRPr lang="en-US" sz="1400" dirty="0">
              <a:solidFill>
                <a:srgbClr val="002060"/>
              </a:solidFill>
            </a:endParaRPr>
          </a:p>
          <a:p>
            <a:pPr lvl="1"/>
            <a:r>
              <a:rPr lang="en-US" sz="2800" dirty="0"/>
              <a:t>Defined Legacy P</a:t>
            </a:r>
          </a:p>
          <a:p>
            <a:pPr lvl="1"/>
            <a:r>
              <a:rPr lang="en-US" sz="2800" dirty="0"/>
              <a:t>Watershed-Based Strategies</a:t>
            </a:r>
          </a:p>
          <a:p>
            <a:pPr lvl="2">
              <a:buFont typeface="Courier New" panose="02070309020205020404" pitchFamily="49" charset="0"/>
              <a:buChar char="o"/>
            </a:pPr>
            <a:r>
              <a:rPr lang="en-US" dirty="0"/>
              <a:t>Critical Source Areas</a:t>
            </a:r>
          </a:p>
          <a:p>
            <a:pPr lvl="2">
              <a:buFont typeface="Courier New" panose="02070309020205020404" pitchFamily="49" charset="0"/>
              <a:buChar char="o"/>
            </a:pPr>
            <a:r>
              <a:rPr lang="en-US" dirty="0"/>
              <a:t>USDA-NRCS ACT Framework (Avoiding, Controlling, Trapping Practices) </a:t>
            </a:r>
            <a:endParaRPr lang="en-US" sz="2400" dirty="0"/>
          </a:p>
          <a:p>
            <a:pPr lvl="1"/>
            <a:r>
              <a:rPr lang="en-US" sz="2800" dirty="0"/>
              <a:t>Lake-Based Strategies</a:t>
            </a:r>
          </a:p>
          <a:p>
            <a:pPr lvl="2">
              <a:buFont typeface="Courier New" panose="02070309020205020404" pitchFamily="49" charset="0"/>
              <a:buChar char="o"/>
            </a:pPr>
            <a:r>
              <a:rPr lang="en-US" sz="2400" dirty="0"/>
              <a:t>Physical Treatments – Sediment Removal and Aeration</a:t>
            </a:r>
          </a:p>
          <a:p>
            <a:pPr lvl="2">
              <a:buFont typeface="Courier New" panose="02070309020205020404" pitchFamily="49" charset="0"/>
              <a:buChar char="o"/>
            </a:pPr>
            <a:r>
              <a:rPr lang="en-US" sz="2400" dirty="0"/>
              <a:t>Chemical Treatments</a:t>
            </a:r>
          </a:p>
          <a:p>
            <a:pPr lvl="2">
              <a:buFont typeface="Courier New" panose="02070309020205020404" pitchFamily="49" charset="0"/>
              <a:buChar char="o"/>
            </a:pPr>
            <a:r>
              <a:rPr lang="en-US" sz="2400" dirty="0"/>
              <a:t>Biological Treatments</a:t>
            </a:r>
          </a:p>
          <a:p>
            <a:pPr lvl="1"/>
            <a:r>
              <a:rPr lang="en-US" sz="2800" dirty="0"/>
              <a:t>Long-Term Monitoring and Maintenance</a:t>
            </a:r>
          </a:p>
          <a:p>
            <a:pPr lvl="2">
              <a:buFont typeface="Courier New" panose="02070309020205020404" pitchFamily="49" charset="0"/>
              <a:buChar char="o"/>
            </a:pPr>
            <a:r>
              <a:rPr lang="en-US" sz="2400" dirty="0"/>
              <a:t>Long-term Monitoring</a:t>
            </a:r>
          </a:p>
          <a:p>
            <a:pPr lvl="2">
              <a:buFont typeface="Courier New" panose="02070309020205020404" pitchFamily="49" charset="0"/>
              <a:buChar char="o"/>
            </a:pPr>
            <a:r>
              <a:rPr lang="en-US" sz="2400" dirty="0"/>
              <a:t>Long-term Funding</a:t>
            </a:r>
          </a:p>
          <a:p>
            <a:pPr marL="457200" lvl="1" indent="0">
              <a:buNone/>
            </a:pPr>
            <a:endParaRPr lang="en-US" sz="2800" dirty="0"/>
          </a:p>
          <a:p>
            <a:pPr lvl="1"/>
            <a:endParaRPr lang="en-US" sz="2800" dirty="0"/>
          </a:p>
        </p:txBody>
      </p:sp>
      <p:sp>
        <p:nvSpPr>
          <p:cNvPr id="2" name="Slide Number Placeholder 1">
            <a:extLst>
              <a:ext uri="{FF2B5EF4-FFF2-40B4-BE49-F238E27FC236}">
                <a16:creationId xmlns:a16="http://schemas.microsoft.com/office/drawing/2014/main" id="{2DC77110-53D1-4A5E-ACC1-156359155BCC}"/>
              </a:ext>
            </a:extLst>
          </p:cNvPr>
          <p:cNvSpPr>
            <a:spLocks noGrp="1"/>
          </p:cNvSpPr>
          <p:nvPr>
            <p:ph type="sldNum" sz="quarter" idx="12"/>
          </p:nvPr>
        </p:nvSpPr>
        <p:spPr/>
        <p:txBody>
          <a:bodyPr/>
          <a:lstStyle/>
          <a:p>
            <a:fld id="{578BC2FB-358D-415E-99D6-C13867057C0B}" type="slidenum">
              <a:rPr lang="en-US" smtClean="0">
                <a:solidFill>
                  <a:srgbClr val="002060"/>
                </a:solidFill>
              </a:rPr>
              <a:t>3</a:t>
            </a:fld>
            <a:endParaRPr lang="en-US" dirty="0">
              <a:solidFill>
                <a:srgbClr val="002060"/>
              </a:solidFill>
            </a:endParaRPr>
          </a:p>
        </p:txBody>
      </p:sp>
    </p:spTree>
    <p:extLst>
      <p:ext uri="{BB962C8B-B14F-4D97-AF65-F5344CB8AC3E}">
        <p14:creationId xmlns:p14="http://schemas.microsoft.com/office/powerpoint/2010/main" val="3433882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922090" y="363984"/>
            <a:ext cx="10515600" cy="6329778"/>
          </a:xfrm>
        </p:spPr>
        <p:txBody>
          <a:bodyPr>
            <a:normAutofit/>
          </a:bodyPr>
          <a:lstStyle/>
          <a:p>
            <a:pPr marL="0" indent="0">
              <a:buNone/>
            </a:pPr>
            <a:r>
              <a:rPr lang="en-US" sz="3600" b="1" dirty="0">
                <a:solidFill>
                  <a:srgbClr val="002060"/>
                </a:solidFill>
              </a:rPr>
              <a:t>Theme 2 – Innovative Strategies to Reduce Excess Nutrients</a:t>
            </a:r>
          </a:p>
          <a:p>
            <a:pPr lvl="1"/>
            <a:endParaRPr lang="en-US" sz="1400" dirty="0"/>
          </a:p>
          <a:p>
            <a:pPr lvl="1"/>
            <a:r>
              <a:rPr lang="en-US" sz="2800" dirty="0"/>
              <a:t>Defined Excess Nutrients (P)</a:t>
            </a:r>
          </a:p>
          <a:p>
            <a:pPr lvl="1"/>
            <a:r>
              <a:rPr lang="en-US" sz="2800" dirty="0"/>
              <a:t>Critical Source Areas</a:t>
            </a:r>
          </a:p>
          <a:p>
            <a:pPr lvl="1"/>
            <a:r>
              <a:rPr lang="en-US" sz="2800" dirty="0"/>
              <a:t>Structural Nutrient Removal Systems (ACT)</a:t>
            </a:r>
          </a:p>
          <a:p>
            <a:pPr lvl="2">
              <a:buFont typeface="Courier New" panose="02070309020205020404" pitchFamily="49" charset="0"/>
              <a:buChar char="o"/>
            </a:pPr>
            <a:r>
              <a:rPr lang="en-US" sz="2400" dirty="0"/>
              <a:t>Innovative Technologies/Nutrient Removal Systems – </a:t>
            </a:r>
            <a:r>
              <a:rPr lang="en-US" sz="2400" dirty="0">
                <a:solidFill>
                  <a:srgbClr val="FF0000"/>
                </a:solidFill>
              </a:rPr>
              <a:t>Pending TBD</a:t>
            </a:r>
            <a:r>
              <a:rPr lang="en-US" sz="2400" dirty="0"/>
              <a:t> </a:t>
            </a:r>
          </a:p>
          <a:p>
            <a:pPr lvl="1"/>
            <a:r>
              <a:rPr lang="en-US" sz="2800" dirty="0"/>
              <a:t>Non-Structural Practices, Planning, Market-Based Incentives (ACT)</a:t>
            </a:r>
            <a:endParaRPr lang="en-US" sz="2400" dirty="0"/>
          </a:p>
          <a:p>
            <a:pPr lvl="2">
              <a:buFont typeface="Courier New" panose="02070309020205020404" pitchFamily="49" charset="0"/>
              <a:buChar char="o"/>
            </a:pPr>
            <a:r>
              <a:rPr lang="en-US" sz="2400" dirty="0"/>
              <a:t>Land-Use/Watershed Planning</a:t>
            </a:r>
          </a:p>
          <a:p>
            <a:pPr lvl="2">
              <a:buFont typeface="Courier New" panose="02070309020205020404" pitchFamily="49" charset="0"/>
              <a:buChar char="o"/>
            </a:pPr>
            <a:r>
              <a:rPr lang="en-US" sz="2400" dirty="0"/>
              <a:t>Market-Based Strategies</a:t>
            </a:r>
          </a:p>
          <a:p>
            <a:pPr lvl="1"/>
            <a:r>
              <a:rPr lang="en-US" sz="2800" dirty="0"/>
              <a:t>Governance and Regulatory Considerations</a:t>
            </a:r>
          </a:p>
          <a:p>
            <a:pPr lvl="2">
              <a:buFont typeface="Courier New" panose="02070309020205020404" pitchFamily="49" charset="0"/>
              <a:buChar char="o"/>
            </a:pPr>
            <a:r>
              <a:rPr lang="en-US" sz="2400" dirty="0"/>
              <a:t>Total Maximum Daily Load (TMDL)</a:t>
            </a:r>
          </a:p>
          <a:p>
            <a:pPr lvl="2">
              <a:buFont typeface="Courier New" panose="02070309020205020404" pitchFamily="49" charset="0"/>
              <a:buChar char="o"/>
            </a:pPr>
            <a:r>
              <a:rPr lang="en-US" sz="2400" dirty="0"/>
              <a:t>Distributed Load/9-Element NPS-IS Plans</a:t>
            </a:r>
          </a:p>
          <a:p>
            <a:pPr lvl="2">
              <a:buFont typeface="Courier New" panose="02070309020205020404" pitchFamily="49" charset="0"/>
              <a:buChar char="o"/>
            </a:pPr>
            <a:r>
              <a:rPr lang="en-US" sz="2400" dirty="0"/>
              <a:t>Home Septic Treatment Systems (HSTS)</a:t>
            </a:r>
          </a:p>
          <a:p>
            <a:pPr marL="457200" lvl="1" indent="0">
              <a:buNone/>
            </a:pPr>
            <a:endParaRPr lang="en-US" sz="2800" dirty="0"/>
          </a:p>
          <a:p>
            <a:pPr lvl="1"/>
            <a:endParaRPr lang="en-US" sz="2800" dirty="0"/>
          </a:p>
        </p:txBody>
      </p:sp>
      <p:sp>
        <p:nvSpPr>
          <p:cNvPr id="2" name="Slide Number Placeholder 1">
            <a:extLst>
              <a:ext uri="{FF2B5EF4-FFF2-40B4-BE49-F238E27FC236}">
                <a16:creationId xmlns:a16="http://schemas.microsoft.com/office/drawing/2014/main" id="{355367FA-4012-4887-9A06-8E749D09C726}"/>
              </a:ext>
            </a:extLst>
          </p:cNvPr>
          <p:cNvSpPr>
            <a:spLocks noGrp="1"/>
          </p:cNvSpPr>
          <p:nvPr>
            <p:ph type="sldNum" sz="quarter" idx="12"/>
          </p:nvPr>
        </p:nvSpPr>
        <p:spPr/>
        <p:txBody>
          <a:bodyPr/>
          <a:lstStyle/>
          <a:p>
            <a:fld id="{578BC2FB-358D-415E-99D6-C13867057C0B}" type="slidenum">
              <a:rPr lang="en-US" smtClean="0">
                <a:solidFill>
                  <a:srgbClr val="002060"/>
                </a:solidFill>
              </a:rPr>
              <a:t>4</a:t>
            </a:fld>
            <a:endParaRPr lang="en-US" dirty="0">
              <a:solidFill>
                <a:srgbClr val="002060"/>
              </a:solidFill>
            </a:endParaRPr>
          </a:p>
        </p:txBody>
      </p:sp>
    </p:spTree>
    <p:extLst>
      <p:ext uri="{BB962C8B-B14F-4D97-AF65-F5344CB8AC3E}">
        <p14:creationId xmlns:p14="http://schemas.microsoft.com/office/powerpoint/2010/main" val="1819736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6B851-79C0-443E-ABAF-036A728686AB}"/>
              </a:ext>
            </a:extLst>
          </p:cNvPr>
          <p:cNvSpPr>
            <a:spLocks noGrp="1"/>
          </p:cNvSpPr>
          <p:nvPr>
            <p:ph type="title"/>
          </p:nvPr>
        </p:nvSpPr>
        <p:spPr>
          <a:xfrm>
            <a:off x="838200" y="204187"/>
            <a:ext cx="10515600" cy="985422"/>
          </a:xfrm>
        </p:spPr>
        <p:txBody>
          <a:bodyPr>
            <a:normAutofit/>
          </a:bodyPr>
          <a:lstStyle/>
          <a:p>
            <a:r>
              <a:rPr lang="en-US" sz="3600" b="1" dirty="0">
                <a:solidFill>
                  <a:srgbClr val="002060"/>
                </a:solidFill>
              </a:rPr>
              <a:t>Integrated Recommendations (Themes 1 and 2)</a:t>
            </a: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1278384"/>
            <a:ext cx="10515600" cy="4898579"/>
          </a:xfrm>
        </p:spPr>
        <p:txBody>
          <a:bodyPr>
            <a:normAutofit lnSpcReduction="10000"/>
          </a:bodyPr>
          <a:lstStyle/>
          <a:p>
            <a:pPr marL="0" indent="0">
              <a:lnSpc>
                <a:spcPct val="110000"/>
              </a:lnSpc>
              <a:spcBef>
                <a:spcPts val="0"/>
              </a:spcBef>
              <a:buNone/>
            </a:pPr>
            <a:r>
              <a:rPr lang="en-US" dirty="0">
                <a:solidFill>
                  <a:srgbClr val="002060"/>
                </a:solidFill>
              </a:rPr>
              <a:t>Watershed-Based Strategies</a:t>
            </a:r>
          </a:p>
          <a:p>
            <a:pPr marL="0" indent="0">
              <a:buNone/>
            </a:pPr>
            <a:endParaRPr lang="en-US" sz="1100" dirty="0">
              <a:solidFill>
                <a:srgbClr val="002060"/>
              </a:solidFill>
            </a:endParaRPr>
          </a:p>
          <a:p>
            <a:pPr marL="457200" indent="-457200">
              <a:buFont typeface="+mj-lt"/>
              <a:buAutoNum type="arabicPeriod"/>
            </a:pPr>
            <a:r>
              <a:rPr lang="en-US" sz="2400" b="1" dirty="0"/>
              <a:t>Identify </a:t>
            </a:r>
            <a:r>
              <a:rPr lang="en-US" sz="2400" b="1" u="sng" dirty="0"/>
              <a:t>Critical Source Areas </a:t>
            </a:r>
            <a:r>
              <a:rPr lang="en-US" sz="2400" b="1" dirty="0"/>
              <a:t>for both Legacy P and excess nutrients (P)</a:t>
            </a:r>
          </a:p>
          <a:p>
            <a:pPr lvl="1"/>
            <a:r>
              <a:rPr lang="en-US" sz="2000" dirty="0"/>
              <a:t>GLRI to support regional project(s) to identify Critical Source Areas in the watershed that contribute a disproportionately large amount of legacy P to nutrient load. GLRI to use Critical Source Area information to prioritize and more effectively target legacy P management strategies to maximize removal of legacy P and excess nutrients (P) from the system.</a:t>
            </a:r>
          </a:p>
          <a:p>
            <a:pPr marL="457200" lvl="1" indent="0">
              <a:buNone/>
            </a:pPr>
            <a:endParaRPr lang="en-US" sz="2000" dirty="0"/>
          </a:p>
          <a:p>
            <a:pPr marL="457200" indent="-457200">
              <a:buFont typeface="+mj-lt"/>
              <a:buAutoNum type="arabicPeriod"/>
            </a:pPr>
            <a:r>
              <a:rPr lang="en-US" sz="2400" b="1" dirty="0"/>
              <a:t>Develop regional tools to evaluate and implement the most effective combinations of ACT practices to maximize legacy P and excess nutrient (P) reductions.</a:t>
            </a:r>
          </a:p>
          <a:p>
            <a:pPr lvl="1"/>
            <a:r>
              <a:rPr lang="en-US" sz="2000" dirty="0"/>
              <a:t>Coordinate GLRI funding and technical expertise to develop regional tools to implement the most effective combination of Avoiding, Controlling, and Trapping practices at federal, state, and local level as identified in the USDA-NRCS ACT program to maximize legacy P and excess nutrient (P) and sediment reduction at HUC-12 watershed scales.</a:t>
            </a:r>
          </a:p>
          <a:p>
            <a:pPr algn="ctr"/>
            <a:endParaRPr lang="en-US" sz="2400" dirty="0"/>
          </a:p>
          <a:p>
            <a:pPr marL="0" indent="0" algn="ctr">
              <a:buNone/>
            </a:pPr>
            <a:endParaRPr lang="en-US" sz="2000" dirty="0"/>
          </a:p>
          <a:p>
            <a:pPr marL="0" indent="0" algn="ctr">
              <a:buNone/>
            </a:pPr>
            <a:endParaRPr lang="en-US" sz="2000" dirty="0"/>
          </a:p>
        </p:txBody>
      </p:sp>
      <p:pic>
        <p:nvPicPr>
          <p:cNvPr id="5" name="Graphic 4" descr="Collision with solid fill">
            <a:extLst>
              <a:ext uri="{FF2B5EF4-FFF2-40B4-BE49-F238E27FC236}">
                <a16:creationId xmlns:a16="http://schemas.microsoft.com/office/drawing/2014/main" id="{FEFD97FE-8016-45E0-AD25-EE738777869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6194" y="1962532"/>
            <a:ext cx="622005" cy="622005"/>
          </a:xfrm>
          <a:prstGeom prst="rect">
            <a:avLst/>
          </a:prstGeom>
        </p:spPr>
      </p:pic>
      <p:pic>
        <p:nvPicPr>
          <p:cNvPr id="6" name="Graphic 5" descr="Collision with solid fill">
            <a:extLst>
              <a:ext uri="{FF2B5EF4-FFF2-40B4-BE49-F238E27FC236}">
                <a16:creationId xmlns:a16="http://schemas.microsoft.com/office/drawing/2014/main" id="{657E7D44-39C6-4DB6-B58F-2C3E3D0E65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6195" y="3713602"/>
            <a:ext cx="622005" cy="622005"/>
          </a:xfrm>
          <a:prstGeom prst="rect">
            <a:avLst/>
          </a:prstGeom>
        </p:spPr>
      </p:pic>
      <p:sp>
        <p:nvSpPr>
          <p:cNvPr id="7" name="Slide Number Placeholder 6">
            <a:extLst>
              <a:ext uri="{FF2B5EF4-FFF2-40B4-BE49-F238E27FC236}">
                <a16:creationId xmlns:a16="http://schemas.microsoft.com/office/drawing/2014/main" id="{EFD0E4FB-6C5D-4BDE-B51F-4E671B7A53D4}"/>
              </a:ext>
            </a:extLst>
          </p:cNvPr>
          <p:cNvSpPr>
            <a:spLocks noGrp="1"/>
          </p:cNvSpPr>
          <p:nvPr>
            <p:ph type="sldNum" sz="quarter" idx="12"/>
          </p:nvPr>
        </p:nvSpPr>
        <p:spPr/>
        <p:txBody>
          <a:bodyPr/>
          <a:lstStyle/>
          <a:p>
            <a:fld id="{578BC2FB-358D-415E-99D6-C13867057C0B}" type="slidenum">
              <a:rPr lang="en-US" smtClean="0">
                <a:solidFill>
                  <a:srgbClr val="002060"/>
                </a:solidFill>
              </a:rPr>
              <a:t>5</a:t>
            </a:fld>
            <a:endParaRPr lang="en-US" dirty="0">
              <a:solidFill>
                <a:srgbClr val="002060"/>
              </a:solidFill>
            </a:endParaRPr>
          </a:p>
        </p:txBody>
      </p:sp>
    </p:spTree>
    <p:extLst>
      <p:ext uri="{BB962C8B-B14F-4D97-AF65-F5344CB8AC3E}">
        <p14:creationId xmlns:p14="http://schemas.microsoft.com/office/powerpoint/2010/main" val="3498113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1253330"/>
            <a:ext cx="10515599" cy="5214582"/>
          </a:xfrm>
        </p:spPr>
        <p:txBody>
          <a:bodyPr>
            <a:noAutofit/>
          </a:bodyPr>
          <a:lstStyle/>
          <a:p>
            <a:pPr marL="0" indent="0">
              <a:lnSpc>
                <a:spcPct val="100000"/>
              </a:lnSpc>
              <a:spcBef>
                <a:spcPts val="0"/>
              </a:spcBef>
              <a:buNone/>
            </a:pPr>
            <a:r>
              <a:rPr lang="en-US" dirty="0">
                <a:solidFill>
                  <a:srgbClr val="002060"/>
                </a:solidFill>
              </a:rPr>
              <a:t>Watershed-Based Strategies</a:t>
            </a:r>
          </a:p>
          <a:p>
            <a:pPr marL="0" indent="0">
              <a:lnSpc>
                <a:spcPct val="100000"/>
              </a:lnSpc>
              <a:spcBef>
                <a:spcPts val="0"/>
              </a:spcBef>
              <a:buNone/>
            </a:pPr>
            <a:endParaRPr lang="en-US" sz="1800" b="0" i="0" u="none" strike="noStrike" baseline="0" dirty="0">
              <a:solidFill>
                <a:srgbClr val="000000"/>
              </a:solidFill>
              <a:latin typeface="Calibri" panose="020F0502020204030204" pitchFamily="34" charset="0"/>
            </a:endParaRPr>
          </a:p>
          <a:p>
            <a:pPr marL="457200" indent="-457200">
              <a:lnSpc>
                <a:spcPct val="100000"/>
              </a:lnSpc>
              <a:spcBef>
                <a:spcPts val="0"/>
              </a:spcBef>
              <a:buFont typeface="+mj-lt"/>
              <a:buAutoNum type="arabicPeriod" startAt="3"/>
            </a:pPr>
            <a:r>
              <a:rPr lang="en-US" sz="2400" b="1" dirty="0"/>
              <a:t>Fund and implement a </a:t>
            </a:r>
            <a:r>
              <a:rPr lang="en-US" sz="2400" b="1" u="sng" dirty="0"/>
              <a:t>long-term comprehensive monitoring program</a:t>
            </a:r>
            <a:r>
              <a:rPr lang="en-US" sz="2400" b="1" dirty="0"/>
              <a:t>.</a:t>
            </a:r>
          </a:p>
          <a:p>
            <a:pPr marL="685800" lvl="2">
              <a:lnSpc>
                <a:spcPct val="100000"/>
              </a:lnSpc>
              <a:spcBef>
                <a:spcPts val="600"/>
              </a:spcBef>
            </a:pPr>
            <a:r>
              <a:rPr lang="en-US" dirty="0"/>
              <a:t>To evaluate the performance and costs of individual and/or combinations of ACT conservation practices to guide GLRI funding decisions to maximize legacy P and excess nutrient (P) reduction. (</a:t>
            </a:r>
            <a:r>
              <a:rPr lang="en-US" i="1" dirty="0"/>
              <a:t>practice</a:t>
            </a:r>
            <a:r>
              <a:rPr lang="en-US" dirty="0"/>
              <a:t>)</a:t>
            </a:r>
            <a:endParaRPr lang="en-US" b="0" i="0" u="none" strike="noStrike" baseline="0" dirty="0">
              <a:solidFill>
                <a:srgbClr val="000000"/>
              </a:solidFill>
            </a:endParaRPr>
          </a:p>
          <a:p>
            <a:pPr lvl="1">
              <a:lnSpc>
                <a:spcPct val="100000"/>
              </a:lnSpc>
              <a:spcBef>
                <a:spcPts val="600"/>
              </a:spcBef>
            </a:pPr>
            <a:r>
              <a:rPr lang="en-US" sz="2000" i="0" u="none" strike="noStrike" baseline="0" dirty="0">
                <a:solidFill>
                  <a:srgbClr val="000000"/>
                </a:solidFill>
              </a:rPr>
              <a:t>To assess GLRI-funded project performance and provide the information necessary to guide future GLRI investments in water quality and more effectively manage nutrient pollution in the Great Lakes. (</a:t>
            </a:r>
            <a:r>
              <a:rPr lang="en-US" sz="2000" i="1" u="none" strike="noStrike" baseline="0" dirty="0">
                <a:solidFill>
                  <a:srgbClr val="000000"/>
                </a:solidFill>
              </a:rPr>
              <a:t>project</a:t>
            </a:r>
            <a:r>
              <a:rPr lang="en-US" sz="2000" i="0" u="none" strike="noStrike" baseline="0" dirty="0">
                <a:solidFill>
                  <a:srgbClr val="000000"/>
                </a:solidFill>
              </a:rPr>
              <a:t>)</a:t>
            </a:r>
          </a:p>
          <a:p>
            <a:pPr marL="685800" lvl="2">
              <a:lnSpc>
                <a:spcPct val="100000"/>
              </a:lnSpc>
              <a:spcBef>
                <a:spcPts val="600"/>
              </a:spcBef>
            </a:pPr>
            <a:r>
              <a:rPr lang="en-US" i="0" u="none" strike="noStrike" baseline="0" dirty="0">
                <a:solidFill>
                  <a:srgbClr val="000000"/>
                </a:solidFill>
              </a:rPr>
              <a:t>Continue to fund existing broader monitoring efforts to assess regional benefits of the GLRI-funded portfolio of nutrient reduction projects within the Great Lakes basin. (</a:t>
            </a:r>
            <a:r>
              <a:rPr lang="en-US" i="1" u="none" strike="noStrike" baseline="0" dirty="0">
                <a:solidFill>
                  <a:srgbClr val="000000"/>
                </a:solidFill>
              </a:rPr>
              <a:t>regional</a:t>
            </a:r>
            <a:r>
              <a:rPr lang="en-US" i="0" u="none" strike="noStrike" baseline="0" dirty="0">
                <a:solidFill>
                  <a:srgbClr val="000000"/>
                </a:solidFill>
              </a:rPr>
              <a:t>)</a:t>
            </a:r>
          </a:p>
          <a:p>
            <a:pPr lvl="1"/>
            <a:endParaRPr lang="en-US" sz="2000" dirty="0"/>
          </a:p>
          <a:p>
            <a:pPr marL="457200" indent="-457200">
              <a:spcBef>
                <a:spcPts val="0"/>
              </a:spcBef>
              <a:buFont typeface="+mj-lt"/>
              <a:buAutoNum type="arabicPeriod" startAt="3"/>
            </a:pPr>
            <a:r>
              <a:rPr lang="en-US" sz="2400" b="1" dirty="0"/>
              <a:t>GLRI to create an endowment fund (or funds) to provide a stable long-term funding source to support continued (and new) monitoring and assessment work of GLRI-funded nutrient reduction practices and projects. </a:t>
            </a:r>
          </a:p>
        </p:txBody>
      </p:sp>
      <p:sp>
        <p:nvSpPr>
          <p:cNvPr id="6" name="Title 1">
            <a:extLst>
              <a:ext uri="{FF2B5EF4-FFF2-40B4-BE49-F238E27FC236}">
                <a16:creationId xmlns:a16="http://schemas.microsoft.com/office/drawing/2014/main" id="{45D13F7C-2D1D-454B-AC0A-E75E1195EEB7}"/>
              </a:ext>
            </a:extLst>
          </p:cNvPr>
          <p:cNvSpPr>
            <a:spLocks noGrp="1"/>
          </p:cNvSpPr>
          <p:nvPr>
            <p:ph type="title"/>
          </p:nvPr>
        </p:nvSpPr>
        <p:spPr>
          <a:xfrm>
            <a:off x="838200" y="365126"/>
            <a:ext cx="10515600" cy="1046424"/>
          </a:xfrm>
        </p:spPr>
        <p:txBody>
          <a:bodyPr>
            <a:normAutofit/>
          </a:bodyPr>
          <a:lstStyle/>
          <a:p>
            <a:r>
              <a:rPr lang="en-US" sz="3600" b="1" dirty="0">
                <a:solidFill>
                  <a:srgbClr val="002060"/>
                </a:solidFill>
              </a:rPr>
              <a:t>Integrated Recommendations (Themes 1 and 2)</a:t>
            </a:r>
          </a:p>
        </p:txBody>
      </p:sp>
      <p:pic>
        <p:nvPicPr>
          <p:cNvPr id="7" name="Graphic 6" descr="Collision with solid fill">
            <a:extLst>
              <a:ext uri="{FF2B5EF4-FFF2-40B4-BE49-F238E27FC236}">
                <a16:creationId xmlns:a16="http://schemas.microsoft.com/office/drawing/2014/main" id="{BF6432D1-97A1-4D82-962A-38E81CBDDD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290" y="1872634"/>
            <a:ext cx="622005" cy="622005"/>
          </a:xfrm>
          <a:prstGeom prst="rect">
            <a:avLst/>
          </a:prstGeom>
        </p:spPr>
      </p:pic>
      <p:pic>
        <p:nvPicPr>
          <p:cNvPr id="8" name="Graphic 7" descr="Collision with solid fill">
            <a:extLst>
              <a:ext uri="{FF2B5EF4-FFF2-40B4-BE49-F238E27FC236}">
                <a16:creationId xmlns:a16="http://schemas.microsoft.com/office/drawing/2014/main" id="{33D53982-7F19-4F5B-9135-2F884D5CFE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5491" y="5201258"/>
            <a:ext cx="622005" cy="622005"/>
          </a:xfrm>
          <a:prstGeom prst="rect">
            <a:avLst/>
          </a:prstGeom>
        </p:spPr>
      </p:pic>
      <p:sp>
        <p:nvSpPr>
          <p:cNvPr id="9" name="Slide Number Placeholder 8">
            <a:extLst>
              <a:ext uri="{FF2B5EF4-FFF2-40B4-BE49-F238E27FC236}">
                <a16:creationId xmlns:a16="http://schemas.microsoft.com/office/drawing/2014/main" id="{6D52D554-0F55-4B2C-9ADF-061450DD0103}"/>
              </a:ext>
            </a:extLst>
          </p:cNvPr>
          <p:cNvSpPr>
            <a:spLocks noGrp="1"/>
          </p:cNvSpPr>
          <p:nvPr>
            <p:ph type="sldNum" sz="quarter" idx="12"/>
          </p:nvPr>
        </p:nvSpPr>
        <p:spPr/>
        <p:txBody>
          <a:bodyPr/>
          <a:lstStyle/>
          <a:p>
            <a:fld id="{578BC2FB-358D-415E-99D6-C13867057C0B}" type="slidenum">
              <a:rPr lang="en-US" smtClean="0">
                <a:solidFill>
                  <a:srgbClr val="002060"/>
                </a:solidFill>
              </a:rPr>
              <a:t>6</a:t>
            </a:fld>
            <a:endParaRPr lang="en-US" dirty="0">
              <a:solidFill>
                <a:srgbClr val="002060"/>
              </a:solidFill>
            </a:endParaRPr>
          </a:p>
        </p:txBody>
      </p:sp>
    </p:spTree>
    <p:extLst>
      <p:ext uri="{BB962C8B-B14F-4D97-AF65-F5344CB8AC3E}">
        <p14:creationId xmlns:p14="http://schemas.microsoft.com/office/powerpoint/2010/main" val="4177986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1145219"/>
            <a:ext cx="10515600" cy="5477523"/>
          </a:xfrm>
        </p:spPr>
        <p:txBody>
          <a:bodyPr>
            <a:noAutofit/>
          </a:bodyPr>
          <a:lstStyle/>
          <a:p>
            <a:pPr marL="0" lvl="1" indent="0">
              <a:lnSpc>
                <a:spcPct val="100000"/>
              </a:lnSpc>
              <a:spcBef>
                <a:spcPts val="0"/>
              </a:spcBef>
              <a:buNone/>
            </a:pPr>
            <a:r>
              <a:rPr lang="en-US" sz="2800" dirty="0">
                <a:solidFill>
                  <a:srgbClr val="002060"/>
                </a:solidFill>
              </a:rPr>
              <a:t>Watershed-Based Strategies</a:t>
            </a:r>
            <a:endParaRPr lang="en-US" sz="1000" dirty="0"/>
          </a:p>
          <a:p>
            <a:pPr marL="514350" indent="-514350">
              <a:buFont typeface="+mj-lt"/>
              <a:buAutoNum type="arabicPeriod" startAt="5"/>
            </a:pPr>
            <a:r>
              <a:rPr lang="en-US" sz="2400" b="1" dirty="0"/>
              <a:t>GLRI support and fund projects that evaluate the relative contributions of soil legacy P and applied P to total P loss.</a:t>
            </a:r>
          </a:p>
          <a:p>
            <a:pPr lvl="1"/>
            <a:r>
              <a:rPr lang="en-US" sz="2000" dirty="0">
                <a:solidFill>
                  <a:srgbClr val="000000"/>
                </a:solidFill>
                <a:effectLst/>
                <a:latin typeface="Calibri" panose="020F0502020204030204" pitchFamily="34" charset="0"/>
                <a:ea typeface="Calibri" panose="020F0502020204030204" pitchFamily="34" charset="0"/>
              </a:rPr>
              <a:t>A recent analysis of the data collected at Ohio USDA-ARS edge-of-field monitoring locations indicate that soil legacy P contributes 80% of the P loss and newly applied (excess P) from fertilizer/manure contributes the remaining 20%</a:t>
            </a:r>
            <a:r>
              <a:rPr lang="en-US" sz="2000" dirty="0">
                <a:solidFill>
                  <a:srgbClr val="000000"/>
                </a:solidFill>
                <a:latin typeface="Calibri" panose="020F0502020204030204" pitchFamily="34" charset="0"/>
                <a:ea typeface="Calibri" panose="020F0502020204030204" pitchFamily="34" charset="0"/>
              </a:rPr>
              <a:t>.</a:t>
            </a:r>
            <a:endParaRPr lang="en-US" sz="2000" dirty="0">
              <a:solidFill>
                <a:srgbClr val="000000"/>
              </a:solidFill>
              <a:effectLst/>
              <a:latin typeface="Calibri" panose="020F0502020204030204" pitchFamily="34" charset="0"/>
              <a:ea typeface="Calibri" panose="020F0502020204030204" pitchFamily="34" charset="0"/>
            </a:endParaRPr>
          </a:p>
          <a:p>
            <a:pPr marL="0" lvl="1" indent="0">
              <a:lnSpc>
                <a:spcPct val="100000"/>
              </a:lnSpc>
              <a:spcBef>
                <a:spcPts val="1200"/>
              </a:spcBef>
              <a:buNone/>
            </a:pPr>
            <a:r>
              <a:rPr lang="en-US" sz="2800" dirty="0">
                <a:solidFill>
                  <a:srgbClr val="002060"/>
                </a:solidFill>
              </a:rPr>
              <a:t>Lake-Based Strategies</a:t>
            </a:r>
          </a:p>
          <a:p>
            <a:pPr marL="514350" indent="-514350">
              <a:buFont typeface="+mj-lt"/>
              <a:buAutoNum type="arabicPeriod" startAt="5"/>
            </a:pPr>
            <a:r>
              <a:rPr lang="en-US" sz="2400" b="1" dirty="0"/>
              <a:t>GLRI to support physical removal or chemical/biological sequestration of legacy P–laden sediments as an effective method to remove legacy P from the environment.</a:t>
            </a:r>
          </a:p>
          <a:p>
            <a:pPr lvl="1"/>
            <a:r>
              <a:rPr lang="en-US" sz="2000" dirty="0"/>
              <a:t>Encourage GLRI coordination with the U.S. Army Corps of Engineers, states, local communities, and other partners to develop innovative ways to sequester (trap/chemically/biologically inactivate) and/or beneficially reuse dredge sediment for agricultural field placement, habitat restoration, or other environmentally suitable uses. </a:t>
            </a:r>
          </a:p>
          <a:p>
            <a:pPr marL="514350" indent="-514350">
              <a:buFont typeface="+mj-lt"/>
              <a:buAutoNum type="arabicPeriod" startAt="6"/>
            </a:pPr>
            <a:endParaRPr lang="en-US" sz="2400" b="1" dirty="0"/>
          </a:p>
        </p:txBody>
      </p:sp>
      <p:sp>
        <p:nvSpPr>
          <p:cNvPr id="4" name="Title 1">
            <a:extLst>
              <a:ext uri="{FF2B5EF4-FFF2-40B4-BE49-F238E27FC236}">
                <a16:creationId xmlns:a16="http://schemas.microsoft.com/office/drawing/2014/main" id="{70799CBA-9653-44FD-A7A3-559452D7F6C5}"/>
              </a:ext>
            </a:extLst>
          </p:cNvPr>
          <p:cNvSpPr>
            <a:spLocks noGrp="1"/>
          </p:cNvSpPr>
          <p:nvPr>
            <p:ph type="title"/>
          </p:nvPr>
        </p:nvSpPr>
        <p:spPr>
          <a:xfrm>
            <a:off x="838200" y="365126"/>
            <a:ext cx="10515600" cy="709072"/>
          </a:xfrm>
        </p:spPr>
        <p:txBody>
          <a:bodyPr>
            <a:normAutofit/>
          </a:bodyPr>
          <a:lstStyle/>
          <a:p>
            <a:r>
              <a:rPr lang="en-US" sz="3600" b="1" dirty="0">
                <a:solidFill>
                  <a:srgbClr val="002060"/>
                </a:solidFill>
              </a:rPr>
              <a:t>Theme 1 Legacy P Recommendations</a:t>
            </a:r>
          </a:p>
        </p:txBody>
      </p:sp>
      <p:sp>
        <p:nvSpPr>
          <p:cNvPr id="6" name="TextBox 5">
            <a:extLst>
              <a:ext uri="{FF2B5EF4-FFF2-40B4-BE49-F238E27FC236}">
                <a16:creationId xmlns:a16="http://schemas.microsoft.com/office/drawing/2014/main" id="{EE505261-29E6-4F4F-B41D-637836313F7D}"/>
              </a:ext>
            </a:extLst>
          </p:cNvPr>
          <p:cNvSpPr txBox="1"/>
          <p:nvPr/>
        </p:nvSpPr>
        <p:spPr>
          <a:xfrm>
            <a:off x="463858" y="3777711"/>
            <a:ext cx="241177" cy="707886"/>
          </a:xfrm>
          <a:prstGeom prst="rect">
            <a:avLst/>
          </a:prstGeom>
          <a:noFill/>
        </p:spPr>
        <p:txBody>
          <a:bodyPr wrap="square">
            <a:spAutoFit/>
          </a:bodyPr>
          <a:lstStyle/>
          <a:p>
            <a:r>
              <a:rPr lang="en-US" sz="4000" b="1" dirty="0">
                <a:solidFill>
                  <a:srgbClr val="FF0000"/>
                </a:solidFill>
                <a:latin typeface="Arial" panose="020B0604020202020204" pitchFamily="34" charset="0"/>
                <a:cs typeface="Arial" panose="020B0604020202020204" pitchFamily="34" charset="0"/>
              </a:rPr>
              <a:t>!</a:t>
            </a:r>
            <a:endParaRPr lang="en-US" sz="4000" dirty="0">
              <a:solidFill>
                <a:srgbClr val="FF0000"/>
              </a:solidFill>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0FF50876-7D08-4E36-BB91-F5994AB68AF5}"/>
              </a:ext>
            </a:extLst>
          </p:cNvPr>
          <p:cNvSpPr>
            <a:spLocks noGrp="1"/>
          </p:cNvSpPr>
          <p:nvPr>
            <p:ph type="sldNum" sz="quarter" idx="12"/>
          </p:nvPr>
        </p:nvSpPr>
        <p:spPr/>
        <p:txBody>
          <a:bodyPr/>
          <a:lstStyle/>
          <a:p>
            <a:fld id="{578BC2FB-358D-415E-99D6-C13867057C0B}" type="slidenum">
              <a:rPr lang="en-US" smtClean="0">
                <a:solidFill>
                  <a:srgbClr val="002060"/>
                </a:solidFill>
              </a:rPr>
              <a:t>7</a:t>
            </a:fld>
            <a:endParaRPr lang="en-US" dirty="0">
              <a:solidFill>
                <a:srgbClr val="002060"/>
              </a:solidFill>
            </a:endParaRPr>
          </a:p>
        </p:txBody>
      </p:sp>
      <p:pic>
        <p:nvPicPr>
          <p:cNvPr id="8" name="Graphic 7" descr="Collision with solid fill">
            <a:extLst>
              <a:ext uri="{FF2B5EF4-FFF2-40B4-BE49-F238E27FC236}">
                <a16:creationId xmlns:a16="http://schemas.microsoft.com/office/drawing/2014/main" id="{D319B67A-5A76-48FE-A66B-0985B38D23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3443" y="1613525"/>
            <a:ext cx="622005" cy="622005"/>
          </a:xfrm>
          <a:prstGeom prst="rect">
            <a:avLst/>
          </a:prstGeom>
        </p:spPr>
      </p:pic>
    </p:spTree>
    <p:extLst>
      <p:ext uri="{BB962C8B-B14F-4D97-AF65-F5344CB8AC3E}">
        <p14:creationId xmlns:p14="http://schemas.microsoft.com/office/powerpoint/2010/main" val="2858669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D6FA-150E-474C-9034-6D7262B778ED}"/>
              </a:ext>
            </a:extLst>
          </p:cNvPr>
          <p:cNvSpPr>
            <a:spLocks noGrp="1"/>
          </p:cNvSpPr>
          <p:nvPr>
            <p:ph type="title"/>
          </p:nvPr>
        </p:nvSpPr>
        <p:spPr>
          <a:xfrm>
            <a:off x="838200" y="293451"/>
            <a:ext cx="10515600" cy="851279"/>
          </a:xfrm>
        </p:spPr>
        <p:txBody>
          <a:bodyPr>
            <a:normAutofit fontScale="90000"/>
          </a:bodyPr>
          <a:lstStyle/>
          <a:p>
            <a:r>
              <a:rPr lang="en-US" sz="4400" b="1" dirty="0">
                <a:solidFill>
                  <a:srgbClr val="002060"/>
                </a:solidFill>
              </a:rPr>
              <a:t>Theme 2 Excess Nutrient (P) Recommendations</a:t>
            </a:r>
            <a:endParaRPr lang="en-US" b="1" dirty="0">
              <a:solidFill>
                <a:srgbClr val="002060"/>
              </a:solidFill>
            </a:endParaRP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1251751"/>
            <a:ext cx="10515600" cy="5132270"/>
          </a:xfrm>
        </p:spPr>
        <p:txBody>
          <a:bodyPr>
            <a:noAutofit/>
          </a:bodyPr>
          <a:lstStyle/>
          <a:p>
            <a:pPr marL="0" lvl="1" indent="0">
              <a:lnSpc>
                <a:spcPct val="100000"/>
              </a:lnSpc>
              <a:spcBef>
                <a:spcPts val="0"/>
              </a:spcBef>
              <a:buNone/>
            </a:pPr>
            <a:r>
              <a:rPr lang="en-US" sz="2800" dirty="0">
                <a:solidFill>
                  <a:srgbClr val="002060"/>
                </a:solidFill>
              </a:rPr>
              <a:t>Structural Nutrient Removal Strategies</a:t>
            </a:r>
            <a:endParaRPr lang="en-US" sz="1000" dirty="0"/>
          </a:p>
          <a:p>
            <a:pPr marL="514350" indent="-514350">
              <a:buFont typeface="+mj-lt"/>
              <a:buAutoNum type="arabicPeriod" startAt="7"/>
            </a:pPr>
            <a:r>
              <a:rPr lang="en-US" sz="2400" b="1" dirty="0">
                <a:effectLst/>
                <a:latin typeface="Calibri" panose="020F0502020204030204" pitchFamily="34" charset="0"/>
                <a:ea typeface="Calibri" panose="020F0502020204030204" pitchFamily="34" charset="0"/>
              </a:rPr>
              <a:t>GLRI to support and fund innovative technology/nutrient removal systems along with innovative funding strategies to support long-term monitoring and assessment of these technologies to evaluate their effectiveness.</a:t>
            </a:r>
            <a:endParaRPr lang="en-US" sz="2400" b="1" dirty="0"/>
          </a:p>
          <a:p>
            <a:pPr lvl="1"/>
            <a:r>
              <a:rPr lang="en-US" sz="2000" dirty="0">
                <a:solidFill>
                  <a:srgbClr val="FF0000"/>
                </a:solidFill>
                <a:latin typeface="Calibri" panose="020F0502020204030204" pitchFamily="34" charset="0"/>
                <a:ea typeface="Calibri" panose="020F0502020204030204" pitchFamily="34" charset="0"/>
              </a:rPr>
              <a:t>Pending – TBD</a:t>
            </a:r>
            <a:r>
              <a:rPr lang="en-US" sz="2000" dirty="0">
                <a:solidFill>
                  <a:srgbClr val="000000"/>
                </a:solidFill>
                <a:latin typeface="Calibri" panose="020F0502020204030204" pitchFamily="34" charset="0"/>
                <a:ea typeface="Calibri" panose="020F0502020204030204" pitchFamily="34" charset="0"/>
              </a:rPr>
              <a:t>.  Recommend forming a review/assessment panel/process to evaluate feasibility and effectiveness of innovative technologies and nutrient removal systems.</a:t>
            </a:r>
          </a:p>
          <a:p>
            <a:pPr marL="457200" lvl="1" indent="0">
              <a:buNone/>
            </a:pPr>
            <a:r>
              <a:rPr lang="en-US" sz="2000" dirty="0">
                <a:solidFill>
                  <a:srgbClr val="000000"/>
                </a:solidFill>
                <a:latin typeface="Calibri" panose="020F0502020204030204" pitchFamily="34" charset="0"/>
                <a:ea typeface="Calibri" panose="020F0502020204030204" pitchFamily="34" charset="0"/>
              </a:rPr>
              <a:t> </a:t>
            </a:r>
            <a:endParaRPr lang="en-US" sz="2000" dirty="0">
              <a:solidFill>
                <a:srgbClr val="000000"/>
              </a:solidFill>
              <a:effectLst/>
              <a:latin typeface="Calibri" panose="020F0502020204030204" pitchFamily="34" charset="0"/>
              <a:ea typeface="Calibri" panose="020F0502020204030204" pitchFamily="34" charset="0"/>
            </a:endParaRPr>
          </a:p>
          <a:p>
            <a:pPr marL="514350" indent="-514350">
              <a:buFont typeface="+mj-lt"/>
              <a:buAutoNum type="arabicPeriod" startAt="7"/>
            </a:pPr>
            <a:r>
              <a:rPr lang="en-US" sz="2400" b="1" dirty="0">
                <a:effectLst/>
                <a:latin typeface="Calibri" panose="020F0502020204030204" pitchFamily="34" charset="0"/>
                <a:ea typeface="Calibri" panose="020F0502020204030204" pitchFamily="34" charset="0"/>
              </a:rPr>
              <a:t>GLRI to encourage, support, and fund larger-scale nutrient reduction projects within lower watershed tributaries near, or adjacent to, receiving water bodies to maximize potential nutrient reduction benefits.</a:t>
            </a:r>
            <a:endParaRPr lang="en-US" sz="2400" dirty="0">
              <a:effectLst/>
              <a:latin typeface="Calibri" panose="020F0502020204030204" pitchFamily="34" charset="0"/>
              <a:ea typeface="Calibri" panose="020F0502020204030204" pitchFamily="34" charset="0"/>
            </a:endParaRPr>
          </a:p>
          <a:p>
            <a:pPr lvl="1"/>
            <a:r>
              <a:rPr lang="en-US" sz="2000" dirty="0"/>
              <a:t>Investments in larger nutrient reduction projects located within lower watershed tributaries and/or adjacent to receiving water bodies will result in increased nutrient (excess P) removal at a lower cost when compared to multiple smaller projects in the upper watershed. </a:t>
            </a:r>
            <a:endParaRPr lang="en-US" dirty="0"/>
          </a:p>
        </p:txBody>
      </p:sp>
      <p:sp>
        <p:nvSpPr>
          <p:cNvPr id="4" name="TextBox 3">
            <a:extLst>
              <a:ext uri="{FF2B5EF4-FFF2-40B4-BE49-F238E27FC236}">
                <a16:creationId xmlns:a16="http://schemas.microsoft.com/office/drawing/2014/main" id="{462B08C2-DA86-49CA-9683-B8C70821FB61}"/>
              </a:ext>
            </a:extLst>
          </p:cNvPr>
          <p:cNvSpPr txBox="1"/>
          <p:nvPr/>
        </p:nvSpPr>
        <p:spPr>
          <a:xfrm>
            <a:off x="463858" y="1618961"/>
            <a:ext cx="241177" cy="707886"/>
          </a:xfrm>
          <a:prstGeom prst="rect">
            <a:avLst/>
          </a:prstGeom>
          <a:noFill/>
        </p:spPr>
        <p:txBody>
          <a:bodyPr wrap="square">
            <a:spAutoFit/>
          </a:bodyPr>
          <a:lstStyle/>
          <a:p>
            <a:r>
              <a:rPr lang="en-US" sz="4000" b="1" dirty="0">
                <a:solidFill>
                  <a:srgbClr val="FF0000"/>
                </a:solidFill>
                <a:latin typeface="Arial" panose="020B0604020202020204" pitchFamily="34" charset="0"/>
                <a:cs typeface="Arial" panose="020B0604020202020204" pitchFamily="34" charset="0"/>
              </a:rPr>
              <a:t>!</a:t>
            </a:r>
            <a:endParaRPr lang="en-US" sz="4000" dirty="0">
              <a:solidFill>
                <a:srgbClr val="FF000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DC143DA-DF33-4650-9C2E-65A791C84DB6}"/>
              </a:ext>
            </a:extLst>
          </p:cNvPr>
          <p:cNvSpPr txBox="1"/>
          <p:nvPr/>
        </p:nvSpPr>
        <p:spPr>
          <a:xfrm>
            <a:off x="463858" y="3680060"/>
            <a:ext cx="241177" cy="707886"/>
          </a:xfrm>
          <a:prstGeom prst="rect">
            <a:avLst/>
          </a:prstGeom>
          <a:noFill/>
        </p:spPr>
        <p:txBody>
          <a:bodyPr wrap="square">
            <a:spAutoFit/>
          </a:bodyPr>
          <a:lstStyle/>
          <a:p>
            <a:r>
              <a:rPr lang="en-US" sz="4000" b="1" dirty="0">
                <a:solidFill>
                  <a:srgbClr val="FF0000"/>
                </a:solidFill>
                <a:latin typeface="Arial" panose="020B0604020202020204" pitchFamily="34" charset="0"/>
                <a:cs typeface="Arial" panose="020B0604020202020204" pitchFamily="34" charset="0"/>
              </a:rPr>
              <a:t>!</a:t>
            </a:r>
            <a:endParaRPr lang="en-US" sz="4000" dirty="0">
              <a:solidFill>
                <a:srgbClr val="FF0000"/>
              </a:solidFill>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83D3C46B-A549-48C0-82E2-52A45513A5D4}"/>
              </a:ext>
            </a:extLst>
          </p:cNvPr>
          <p:cNvSpPr>
            <a:spLocks noGrp="1"/>
          </p:cNvSpPr>
          <p:nvPr>
            <p:ph type="sldNum" sz="quarter" idx="12"/>
          </p:nvPr>
        </p:nvSpPr>
        <p:spPr/>
        <p:txBody>
          <a:bodyPr/>
          <a:lstStyle/>
          <a:p>
            <a:fld id="{578BC2FB-358D-415E-99D6-C13867057C0B}" type="slidenum">
              <a:rPr lang="en-US" smtClean="0">
                <a:solidFill>
                  <a:srgbClr val="002060"/>
                </a:solidFill>
              </a:rPr>
              <a:t>8</a:t>
            </a:fld>
            <a:endParaRPr lang="en-US" dirty="0">
              <a:solidFill>
                <a:srgbClr val="002060"/>
              </a:solidFill>
            </a:endParaRPr>
          </a:p>
        </p:txBody>
      </p:sp>
    </p:spTree>
    <p:extLst>
      <p:ext uri="{BB962C8B-B14F-4D97-AF65-F5344CB8AC3E}">
        <p14:creationId xmlns:p14="http://schemas.microsoft.com/office/powerpoint/2010/main" val="3203810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D6FA-150E-474C-9034-6D7262B778ED}"/>
              </a:ext>
            </a:extLst>
          </p:cNvPr>
          <p:cNvSpPr>
            <a:spLocks noGrp="1"/>
          </p:cNvSpPr>
          <p:nvPr>
            <p:ph type="title"/>
          </p:nvPr>
        </p:nvSpPr>
        <p:spPr>
          <a:xfrm>
            <a:off x="705035" y="293451"/>
            <a:ext cx="10648765" cy="652847"/>
          </a:xfrm>
        </p:spPr>
        <p:txBody>
          <a:bodyPr>
            <a:normAutofit fontScale="90000"/>
          </a:bodyPr>
          <a:lstStyle/>
          <a:p>
            <a:r>
              <a:rPr lang="en-US" sz="4400" b="1" dirty="0">
                <a:solidFill>
                  <a:srgbClr val="002060"/>
                </a:solidFill>
              </a:rPr>
              <a:t>Theme 2 Excess Nutrient (P) Recommendations</a:t>
            </a:r>
            <a:endParaRPr lang="en-US" b="1" dirty="0">
              <a:solidFill>
                <a:srgbClr val="002060"/>
              </a:solidFill>
            </a:endParaRP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946298"/>
            <a:ext cx="10515600" cy="5437723"/>
          </a:xfrm>
        </p:spPr>
        <p:txBody>
          <a:bodyPr>
            <a:noAutofit/>
          </a:bodyPr>
          <a:lstStyle/>
          <a:p>
            <a:pPr marL="0" lvl="1" indent="0">
              <a:lnSpc>
                <a:spcPct val="100000"/>
              </a:lnSpc>
              <a:spcBef>
                <a:spcPts val="0"/>
              </a:spcBef>
              <a:buNone/>
            </a:pPr>
            <a:r>
              <a:rPr lang="en-US" sz="2800" dirty="0">
                <a:solidFill>
                  <a:srgbClr val="002060"/>
                </a:solidFill>
              </a:rPr>
              <a:t>Non-Structural Market-Based Strategies</a:t>
            </a:r>
          </a:p>
          <a:p>
            <a:pPr marL="0" lvl="1" indent="0">
              <a:lnSpc>
                <a:spcPct val="100000"/>
              </a:lnSpc>
              <a:spcBef>
                <a:spcPts val="0"/>
              </a:spcBef>
              <a:buNone/>
            </a:pPr>
            <a:endParaRPr lang="en-US" sz="1000" dirty="0"/>
          </a:p>
          <a:p>
            <a:pPr marL="512064" marR="0" lvl="0" indent="-512064">
              <a:lnSpc>
                <a:spcPct val="100000"/>
              </a:lnSpc>
              <a:spcBef>
                <a:spcPts val="0"/>
              </a:spcBef>
              <a:spcAft>
                <a:spcPts val="0"/>
              </a:spcAft>
              <a:buFont typeface="+mj-lt"/>
              <a:buAutoNum type="arabicPeriod" startAt="9"/>
            </a:pPr>
            <a:r>
              <a:rPr lang="en-US" sz="2400" b="1" dirty="0">
                <a:solidFill>
                  <a:srgbClr val="000000"/>
                </a:solidFill>
                <a:effectLst/>
                <a:latin typeface="Calibri" panose="020F0502020204030204" pitchFamily="34" charset="0"/>
                <a:ea typeface="Calibri" panose="020F0502020204030204" pitchFamily="34" charset="0"/>
              </a:rPr>
              <a:t>GLRI to support the development of an incentive-based ecosystem credit marketplace that </a:t>
            </a:r>
            <a:r>
              <a:rPr lang="en-US" sz="2400" b="1" dirty="0">
                <a:effectLst/>
                <a:latin typeface="Calibri" panose="020F0502020204030204" pitchFamily="34" charset="0"/>
                <a:ea typeface="Calibri" panose="020F0502020204030204" pitchFamily="34" charset="0"/>
              </a:rPr>
              <a:t>connects</a:t>
            </a:r>
            <a:r>
              <a:rPr lang="en-US" sz="2400" b="1" dirty="0">
                <a:solidFill>
                  <a:srgbClr val="000000"/>
                </a:solidFill>
                <a:effectLst/>
                <a:latin typeface="Calibri" panose="020F0502020204030204" pitchFamily="34" charset="0"/>
                <a:ea typeface="Calibri" panose="020F0502020204030204" pitchFamily="34" charset="0"/>
              </a:rPr>
              <a:t> buyers and sellers of ecosystem credits.</a:t>
            </a:r>
          </a:p>
          <a:p>
            <a:pPr lvl="1">
              <a:spcBef>
                <a:spcPts val="0"/>
              </a:spcBef>
            </a:pPr>
            <a:r>
              <a:rPr lang="en-US" sz="2000" u="sng" dirty="0">
                <a:solidFill>
                  <a:srgbClr val="000000"/>
                </a:solidFill>
                <a:latin typeface="Calibri" panose="020F0502020204030204" pitchFamily="34" charset="0"/>
                <a:ea typeface="Calibri" panose="020F0502020204030204" pitchFamily="34" charset="0"/>
              </a:rPr>
              <a:t>Ecosystem Service Credits</a:t>
            </a:r>
            <a:r>
              <a:rPr lang="en-US" sz="2000" dirty="0">
                <a:solidFill>
                  <a:srgbClr val="000000"/>
                </a:solidFill>
                <a:latin typeface="Calibri" panose="020F0502020204030204" pitchFamily="34" charset="0"/>
                <a:ea typeface="Calibri" panose="020F0502020204030204" pitchFamily="34" charset="0"/>
              </a:rPr>
              <a:t> – GLRI explore </a:t>
            </a:r>
            <a:r>
              <a:rPr lang="en-US" sz="2000" dirty="0">
                <a:solidFill>
                  <a:srgbClr val="000000"/>
                </a:solidFill>
                <a:effectLst/>
                <a:latin typeface="Calibri" panose="020F0502020204030204" pitchFamily="34" charset="0"/>
                <a:ea typeface="Calibri" panose="020F0502020204030204" pitchFamily="34" charset="0"/>
              </a:rPr>
              <a:t>opportunities to link these markets to the Blue Accounting </a:t>
            </a:r>
            <a:r>
              <a:rPr lang="en-US" sz="2000" dirty="0">
                <a:solidFill>
                  <a:srgbClr val="000000"/>
                </a:solidFill>
                <a:latin typeface="Calibri" panose="020F0502020204030204" pitchFamily="34" charset="0"/>
                <a:ea typeface="Calibri" panose="020F0502020204030204" pitchFamily="34" charset="0"/>
              </a:rPr>
              <a:t>project </a:t>
            </a:r>
            <a:r>
              <a:rPr lang="en-US" sz="2000" dirty="0">
                <a:solidFill>
                  <a:srgbClr val="000000"/>
                </a:solidFill>
                <a:effectLst/>
                <a:latin typeface="Calibri" panose="020F0502020204030204" pitchFamily="34" charset="0"/>
                <a:ea typeface="Calibri" panose="020F0502020204030204" pitchFamily="34" charset="0"/>
              </a:rPr>
              <a:t>with an emphasis on excess nutrient reduction and water quality improvement.</a:t>
            </a:r>
          </a:p>
          <a:p>
            <a:pPr lvl="1">
              <a:spcBef>
                <a:spcPts val="0"/>
              </a:spcBef>
            </a:pPr>
            <a:r>
              <a:rPr lang="en-US" sz="2000" u="sng" dirty="0">
                <a:solidFill>
                  <a:srgbClr val="000000"/>
                </a:solidFill>
                <a:latin typeface="Calibri" panose="020F0502020204030204" pitchFamily="34" charset="0"/>
                <a:ea typeface="Calibri" panose="020F0502020204030204" pitchFamily="34" charset="0"/>
              </a:rPr>
              <a:t>Tradable Permit Model</a:t>
            </a:r>
            <a:r>
              <a:rPr lang="en-US" sz="2000" dirty="0">
                <a:solidFill>
                  <a:srgbClr val="000000"/>
                </a:solidFill>
                <a:latin typeface="Calibri" panose="020F0502020204030204" pitchFamily="34" charset="0"/>
                <a:ea typeface="Calibri" panose="020F0502020204030204" pitchFamily="34" charset="0"/>
              </a:rPr>
              <a:t> – GLRI explore opportunities to link Tradable Permit Model to TMDL/Distributed Load watersheds and potential regulatory/governance changes in NPDES permits.</a:t>
            </a:r>
            <a:endParaRPr lang="en-US" sz="2000" dirty="0">
              <a:solidFill>
                <a:srgbClr val="000000"/>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2000" dirty="0">
              <a:effectLst/>
              <a:highlight>
                <a:srgbClr val="FFFF00"/>
              </a:highlight>
              <a:latin typeface="Calibri" panose="020F0502020204030204" pitchFamily="34" charset="0"/>
              <a:ea typeface="Calibri" panose="020F0502020204030204" pitchFamily="34" charset="0"/>
            </a:endParaRPr>
          </a:p>
          <a:p>
            <a:pPr marL="457200" marR="0" lvl="0" indent="-457200">
              <a:spcBef>
                <a:spcPts val="0"/>
              </a:spcBef>
              <a:spcAft>
                <a:spcPts val="0"/>
              </a:spcAft>
              <a:buFont typeface="+mj-lt"/>
              <a:buAutoNum type="arabicPeriod" startAt="10"/>
            </a:pPr>
            <a:r>
              <a:rPr lang="en-US" sz="2400" b="1" dirty="0">
                <a:effectLst/>
                <a:latin typeface="Calibri" panose="020F0502020204030204" pitchFamily="34" charset="0"/>
                <a:ea typeface="Calibri" panose="020F0502020204030204" pitchFamily="34" charset="0"/>
              </a:rPr>
              <a:t>GLRI to consider opportunities to support and develop mechanisms to leverage GLRI resources with public-private and/or pay for performance funds to implement in nutrient reduction practices in the basin. </a:t>
            </a:r>
          </a:p>
          <a:p>
            <a:pPr marL="800100" lvl="1" indent="-342900">
              <a:spcBef>
                <a:spcPts val="0"/>
              </a:spcBef>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Long-term market-based incentives provide the opportunity to leverage local, state, and federal funds with corporate and private funds. </a:t>
            </a:r>
            <a:r>
              <a:rPr lang="en-US" sz="2000" dirty="0">
                <a:latin typeface="Calibri" panose="020F0502020204030204" pitchFamily="34" charset="0"/>
                <a:ea typeface="Calibri" panose="020F0502020204030204" pitchFamily="34" charset="0"/>
              </a:rPr>
              <a:t>Identify c</a:t>
            </a:r>
            <a:r>
              <a:rPr lang="en-US" sz="2000" dirty="0">
                <a:effectLst/>
                <a:latin typeface="Calibri" panose="020F0502020204030204" pitchFamily="34" charset="0"/>
                <a:ea typeface="Calibri" panose="020F0502020204030204" pitchFamily="34" charset="0"/>
              </a:rPr>
              <a:t>orporate sustainability programs to invest in environmentally sustainable development projects and ecosystem service credit markets.</a:t>
            </a:r>
            <a:endParaRPr lang="en-US" sz="2400" b="1" dirty="0">
              <a:effectLst/>
              <a:latin typeface="Calibri" panose="020F0502020204030204" pitchFamily="34" charset="0"/>
              <a:ea typeface="Calibri" panose="020F0502020204030204" pitchFamily="34" charset="0"/>
            </a:endParaRPr>
          </a:p>
          <a:p>
            <a:pPr marL="514350" indent="-514350">
              <a:lnSpc>
                <a:spcPct val="100000"/>
              </a:lnSpc>
              <a:spcBef>
                <a:spcPts val="1200"/>
              </a:spcBef>
              <a:buFont typeface="+mj-lt"/>
              <a:buAutoNum type="arabicPeriod" startAt="9"/>
            </a:pPr>
            <a:endParaRPr lang="en-US" sz="2400" b="1" dirty="0">
              <a:effectLst/>
              <a:latin typeface="Calibri" panose="020F0502020204030204" pitchFamily="34" charset="0"/>
              <a:ea typeface="Calibri" panose="020F0502020204030204" pitchFamily="34" charset="0"/>
            </a:endParaRPr>
          </a:p>
          <a:p>
            <a:pPr lvl="1"/>
            <a:endParaRPr lang="en-US" sz="1600" dirty="0"/>
          </a:p>
          <a:p>
            <a:pPr marL="0" indent="0">
              <a:spcBef>
                <a:spcPts val="0"/>
              </a:spcBef>
              <a:buNone/>
            </a:pPr>
            <a:endParaRPr lang="en-US" dirty="0"/>
          </a:p>
        </p:txBody>
      </p:sp>
      <p:sp>
        <p:nvSpPr>
          <p:cNvPr id="4" name="TextBox 3">
            <a:extLst>
              <a:ext uri="{FF2B5EF4-FFF2-40B4-BE49-F238E27FC236}">
                <a16:creationId xmlns:a16="http://schemas.microsoft.com/office/drawing/2014/main" id="{462B08C2-DA86-49CA-9683-B8C70821FB61}"/>
              </a:ext>
            </a:extLst>
          </p:cNvPr>
          <p:cNvSpPr txBox="1"/>
          <p:nvPr/>
        </p:nvSpPr>
        <p:spPr>
          <a:xfrm>
            <a:off x="458679" y="1345509"/>
            <a:ext cx="241177" cy="707886"/>
          </a:xfrm>
          <a:prstGeom prst="rect">
            <a:avLst/>
          </a:prstGeom>
          <a:noFill/>
        </p:spPr>
        <p:txBody>
          <a:bodyPr wrap="square">
            <a:spAutoFit/>
          </a:bodyPr>
          <a:lstStyle/>
          <a:p>
            <a:r>
              <a:rPr lang="en-US" sz="4000" b="1" dirty="0">
                <a:solidFill>
                  <a:srgbClr val="FF0000"/>
                </a:solidFill>
                <a:latin typeface="Arial" panose="020B0604020202020204" pitchFamily="34" charset="0"/>
                <a:cs typeface="Arial" panose="020B0604020202020204" pitchFamily="34" charset="0"/>
              </a:rPr>
              <a:t>!</a:t>
            </a:r>
            <a:endParaRPr lang="en-US" sz="4000" dirty="0">
              <a:solidFill>
                <a:srgbClr val="FF000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DC143DA-DF33-4650-9C2E-65A791C84DB6}"/>
              </a:ext>
            </a:extLst>
          </p:cNvPr>
          <p:cNvSpPr txBox="1"/>
          <p:nvPr/>
        </p:nvSpPr>
        <p:spPr>
          <a:xfrm>
            <a:off x="458679" y="3982625"/>
            <a:ext cx="241177" cy="707886"/>
          </a:xfrm>
          <a:prstGeom prst="rect">
            <a:avLst/>
          </a:prstGeom>
          <a:noFill/>
        </p:spPr>
        <p:txBody>
          <a:bodyPr wrap="square">
            <a:spAutoFit/>
          </a:bodyPr>
          <a:lstStyle/>
          <a:p>
            <a:r>
              <a:rPr lang="en-US" sz="4000" b="1" dirty="0">
                <a:solidFill>
                  <a:srgbClr val="FF0000"/>
                </a:solidFill>
                <a:latin typeface="Arial" panose="020B0604020202020204" pitchFamily="34" charset="0"/>
                <a:cs typeface="Arial" panose="020B0604020202020204" pitchFamily="34" charset="0"/>
              </a:rPr>
              <a:t>!</a:t>
            </a:r>
            <a:endParaRPr lang="en-US" sz="4000" dirty="0">
              <a:solidFill>
                <a:srgbClr val="FF0000"/>
              </a:solidFill>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83D3C46B-A549-48C0-82E2-52A45513A5D4}"/>
              </a:ext>
            </a:extLst>
          </p:cNvPr>
          <p:cNvSpPr>
            <a:spLocks noGrp="1"/>
          </p:cNvSpPr>
          <p:nvPr>
            <p:ph type="sldNum" sz="quarter" idx="12"/>
          </p:nvPr>
        </p:nvSpPr>
        <p:spPr/>
        <p:txBody>
          <a:bodyPr/>
          <a:lstStyle/>
          <a:p>
            <a:fld id="{578BC2FB-358D-415E-99D6-C13867057C0B}" type="slidenum">
              <a:rPr lang="en-US" smtClean="0">
                <a:solidFill>
                  <a:srgbClr val="002060"/>
                </a:solidFill>
              </a:rPr>
              <a:t>9</a:t>
            </a:fld>
            <a:endParaRPr lang="en-US" dirty="0">
              <a:solidFill>
                <a:srgbClr val="002060"/>
              </a:solidFill>
            </a:endParaRPr>
          </a:p>
        </p:txBody>
      </p:sp>
    </p:spTree>
    <p:extLst>
      <p:ext uri="{BB962C8B-B14F-4D97-AF65-F5344CB8AC3E}">
        <p14:creationId xmlns:p14="http://schemas.microsoft.com/office/powerpoint/2010/main" val="4052322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1358</Words>
  <Application>Microsoft Office PowerPoint</Application>
  <PresentationFormat>Widescreen</PresentationFormat>
  <Paragraphs>114</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Courier New</vt:lpstr>
      <vt:lpstr>Source Sans Pro</vt:lpstr>
      <vt:lpstr>Symbol</vt:lpstr>
      <vt:lpstr>Office Theme</vt:lpstr>
      <vt:lpstr>  Theme 1: Seek Advice and Recommendations on Innovative Strategies to Address Legacy Phosphorus   Charge Question to GLAB:  Please identify any strategies, using traditional or innovative technologies or methods, to reduce legacy phosphorus within the Lake Erie watershed (and other Great Lakes and tributaries thereto).  </vt:lpstr>
      <vt:lpstr> </vt:lpstr>
      <vt:lpstr>PowerPoint Presentation</vt:lpstr>
      <vt:lpstr>PowerPoint Presentation</vt:lpstr>
      <vt:lpstr>Integrated Recommendations (Themes 1 and 2)</vt:lpstr>
      <vt:lpstr>Integrated Recommendations (Themes 1 and 2)</vt:lpstr>
      <vt:lpstr>Theme 1 Legacy P Recommendations</vt:lpstr>
      <vt:lpstr>Theme 2 Excess Nutrient (P) Recommendations</vt:lpstr>
      <vt:lpstr>Theme 2 Excess Nutrient (P) Recommendations</vt:lpstr>
      <vt:lpstr>Theme 2 Excess Nutrient (P) Recommendations</vt:lpstr>
      <vt:lpstr>Theme 1 – Innovative Strategies to Address Legacy Phosphorus Theme 2 – Managing Excess Nutrients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Charge Question to GLAB:    Balancing the need for continued commercial, recreational, and other activities on the Great Lakes, what innovative actions could reasonably be taken to accelerate the control of existing invasive species, and what methods or strategies can be deployed to prevent the establishment of future infestations?</dc:title>
  <dc:creator>Scudder Mackey</dc:creator>
  <cp:lastModifiedBy>Mackey, Scudder</cp:lastModifiedBy>
  <cp:revision>40</cp:revision>
  <dcterms:created xsi:type="dcterms:W3CDTF">2021-08-13T15:43:22Z</dcterms:created>
  <dcterms:modified xsi:type="dcterms:W3CDTF">2021-08-30T13:55:04Z</dcterms:modified>
</cp:coreProperties>
</file>