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67" r:id="rId4"/>
    <p:sldId id="268" r:id="rId5"/>
    <p:sldId id="269" r:id="rId6"/>
    <p:sldId id="270" r:id="rId7"/>
    <p:sldId id="271" r:id="rId8"/>
    <p:sldId id="275" r:id="rId9"/>
    <p:sldId id="272" r:id="rId10"/>
    <p:sldId id="276" r:id="rId11"/>
    <p:sldId id="277" r:id="rId12"/>
    <p:sldId id="279" r:id="rId13"/>
    <p:sldId id="280" r:id="rId14"/>
    <p:sldId id="278" r:id="rId15"/>
    <p:sldId id="281" r:id="rId16"/>
    <p:sldId id="282" r:id="rId17"/>
    <p:sldId id="283" r:id="rId18"/>
    <p:sldId id="284" r:id="rId19"/>
    <p:sldId id="285" r:id="rId20"/>
    <p:sldId id="286" r:id="rId21"/>
    <p:sldId id="274" r:id="rId22"/>
  </p:sldIdLst>
  <p:sldSz cx="9144000" cy="5143500" type="screen16x9"/>
  <p:notesSz cx="6858000" cy="9144000"/>
  <p:embeddedFontLst>
    <p:embeddedFont>
      <p:font typeface="Arial Nova" panose="020B0504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9" autoAdjust="0"/>
    <p:restoredTop sz="94660"/>
  </p:normalViewPr>
  <p:slideViewPr>
    <p:cSldViewPr snapToGrid="0">
      <p:cViewPr varScale="1">
        <p:scale>
          <a:sx n="121" d="100"/>
          <a:sy n="121" d="100"/>
        </p:scale>
        <p:origin x="108" y="3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98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30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95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15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232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40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02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253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1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90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68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34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92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47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71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31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34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5dff2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5dff2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54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8" name="Google Shape;58;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391700"/>
            <a:ext cx="9144000" cy="364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460950" y="214000"/>
            <a:ext cx="8222100" cy="11391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7" name="Google Shape;27;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4" name="Google Shape;34;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0" name="Google Shape;40;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3" name="Google Shape;43;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8" name="Google Shape;48;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9" name="Google Shape;4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0" name="Google Shape;50;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5" name="Google Shape;55;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390525" y="231155"/>
            <a:ext cx="8222100" cy="2190465"/>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GLAB Charge Question Recommendations: Question 3</a:t>
            </a:r>
            <a:endParaRPr dirty="0"/>
          </a:p>
          <a:p>
            <a:pPr marL="0" lvl="0" indent="0" algn="ctr" rtl="0">
              <a:spcBef>
                <a:spcPts val="0"/>
              </a:spcBef>
              <a:spcAft>
                <a:spcPts val="0"/>
              </a:spcAft>
              <a:buNone/>
            </a:pPr>
            <a:br>
              <a:rPr lang="en" sz="2200" dirty="0">
                <a:solidFill>
                  <a:schemeClr val="accent6"/>
                </a:solidFill>
              </a:rPr>
            </a:br>
            <a:r>
              <a:rPr lang="en" sz="3100" dirty="0">
                <a:solidFill>
                  <a:schemeClr val="accent6"/>
                </a:solidFill>
              </a:rPr>
              <a:t>Climate Resilience</a:t>
            </a:r>
            <a:endParaRPr sz="2200" dirty="0">
              <a:solidFill>
                <a:schemeClr val="accent6"/>
              </a:solidFill>
            </a:endParaRPr>
          </a:p>
        </p:txBody>
      </p:sp>
      <p:sp>
        <p:nvSpPr>
          <p:cNvPr id="67" name="Google Shape;67;p13"/>
          <p:cNvSpPr txBox="1">
            <a:spLocks noGrp="1"/>
          </p:cNvSpPr>
          <p:nvPr>
            <p:ph type="subTitle" idx="1"/>
          </p:nvPr>
        </p:nvSpPr>
        <p:spPr>
          <a:xfrm>
            <a:off x="390525" y="2421620"/>
            <a:ext cx="8222100" cy="2263274"/>
          </a:xfrm>
          <a:prstGeom prst="rect">
            <a:avLst/>
          </a:prstGeom>
        </p:spPr>
        <p:txBody>
          <a:bodyPr spcFirstLastPara="1" wrap="square" lIns="91425" tIns="91425" rIns="91425" bIns="91425" anchor="t" anchorCtr="0">
            <a:noAutofit/>
          </a:bodyPr>
          <a:lstStyle/>
          <a:p>
            <a:pPr marL="0" lvl="0" indent="0" algn="l" rtl="0">
              <a:lnSpc>
                <a:spcPct val="170000"/>
              </a:lnSpc>
              <a:spcBef>
                <a:spcPts val="0"/>
              </a:spcBef>
              <a:spcAft>
                <a:spcPts val="0"/>
              </a:spcAft>
              <a:buNone/>
            </a:pPr>
            <a:r>
              <a:rPr lang="en" sz="1600" dirty="0">
                <a:latin typeface="Arial Nova" panose="020B0504020202020204" pitchFamily="34" charset="0"/>
              </a:rPr>
              <a:t>Workgroup members: </a:t>
            </a:r>
            <a:endParaRPr sz="1600" dirty="0">
              <a:latin typeface="Arial Nova" panose="020B0504020202020204" pitchFamily="34" charset="0"/>
            </a:endParaRPr>
          </a:p>
          <a:p>
            <a:pPr marL="0" lvl="0" indent="0" algn="l" rtl="0">
              <a:lnSpc>
                <a:spcPct val="170000"/>
              </a:lnSpc>
              <a:spcBef>
                <a:spcPts val="0"/>
              </a:spcBef>
              <a:spcAft>
                <a:spcPts val="0"/>
              </a:spcAft>
              <a:buNone/>
            </a:pPr>
            <a:r>
              <a:rPr lang="en" sz="1400" dirty="0">
                <a:latin typeface="Arial Nova" panose="020B0504020202020204" pitchFamily="34" charset="0"/>
              </a:rPr>
              <a:t>Al Steinman, Chair</a:t>
            </a:r>
            <a:endParaRPr sz="1400" dirty="0">
              <a:latin typeface="Arial Nova" panose="020B0504020202020204" pitchFamily="34" charset="0"/>
            </a:endParaRPr>
          </a:p>
          <a:p>
            <a:pPr marL="0" lvl="0" indent="0" algn="l" rtl="0">
              <a:lnSpc>
                <a:spcPct val="170000"/>
              </a:lnSpc>
              <a:spcBef>
                <a:spcPts val="0"/>
              </a:spcBef>
              <a:spcAft>
                <a:spcPts val="0"/>
              </a:spcAft>
              <a:buNone/>
            </a:pPr>
            <a:r>
              <a:rPr lang="en" sz="1400" dirty="0">
                <a:latin typeface="Arial Nova" panose="020B0504020202020204" pitchFamily="34" charset="0"/>
              </a:rPr>
              <a:t>Larry Antosch</a:t>
            </a:r>
          </a:p>
          <a:p>
            <a:pPr marL="0" lvl="0" indent="0" algn="l" rtl="0">
              <a:lnSpc>
                <a:spcPct val="170000"/>
              </a:lnSpc>
              <a:spcBef>
                <a:spcPts val="0"/>
              </a:spcBef>
              <a:spcAft>
                <a:spcPts val="0"/>
              </a:spcAft>
              <a:buNone/>
            </a:pPr>
            <a:r>
              <a:rPr lang="en" sz="1400" dirty="0">
                <a:latin typeface="Arial Nova" panose="020B0504020202020204" pitchFamily="34" charset="0"/>
              </a:rPr>
              <a:t>Frank Ettawageshik</a:t>
            </a:r>
          </a:p>
          <a:p>
            <a:pPr marL="0" lvl="0" indent="0" algn="l" rtl="0">
              <a:lnSpc>
                <a:spcPct val="170000"/>
              </a:lnSpc>
              <a:spcBef>
                <a:spcPts val="0"/>
              </a:spcBef>
              <a:spcAft>
                <a:spcPts val="0"/>
              </a:spcAft>
              <a:buNone/>
            </a:pPr>
            <a:r>
              <a:rPr lang="en" sz="1400" dirty="0">
                <a:latin typeface="Arial Nova" panose="020B0504020202020204" pitchFamily="34" charset="0"/>
              </a:rPr>
              <a:t>John Hull</a:t>
            </a:r>
          </a:p>
          <a:p>
            <a:pPr marL="0" lvl="0" indent="0" algn="l" rtl="0">
              <a:lnSpc>
                <a:spcPct val="170000"/>
              </a:lnSpc>
              <a:spcBef>
                <a:spcPts val="0"/>
              </a:spcBef>
              <a:spcAft>
                <a:spcPts val="0"/>
              </a:spcAft>
              <a:buNone/>
            </a:pPr>
            <a:r>
              <a:rPr lang="en" sz="1400" dirty="0">
                <a:latin typeface="Arial Nova" panose="020B0504020202020204" pitchFamily="34" charset="0"/>
              </a:rPr>
              <a:t>Scudder Mackey</a:t>
            </a:r>
            <a:endParaRPr sz="1400" dirty="0">
              <a:latin typeface="Arial Nova" panose="020B05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(b)</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fontScale="85000" lnSpcReduction="20000"/>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1: Toxics and AOCs</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GLAB recommends addressing climate resilience and adaptation take place early in the early stages of a project—ideally during the feasibility and design stages. </a:t>
            </a:r>
          </a:p>
          <a:p>
            <a:pPr marL="285750" indent="-285750">
              <a:lnSpc>
                <a:spcPct val="100000"/>
              </a:lnSpc>
              <a:buFontTx/>
              <a:buChar char="-"/>
            </a:pPr>
            <a:endPar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Rather than incorporating climate resiliency at the AOC level, which may be impractical, we recommend considering climate resiliency at the BUI level, which allows for more specificity. </a:t>
            </a:r>
          </a:p>
          <a:p>
            <a:pPr marL="285750" indent="-285750">
              <a:lnSpc>
                <a:spcPct val="100000"/>
              </a:lnSpc>
              <a:buFontTx/>
              <a:buChar char="-"/>
            </a:pP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GLAB recommends that proposals addressing chemicals of concern take into consideration an ecosystem approach, which examines not only the potential toxicity of chemicals and how they move through a system, but also how climate change can impact the kinetics (e.g., through temperature) and transit (e.g., through greater erosive power of streamflow) of these chemicals. </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235657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(c)</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2: Invasive Species</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The GLAB recommends that models account for changes and extremes in temperature and the related impacts in DO and chemical liberation when assessing potential candidate species for invasion and the spread of existing invasives within the Great Lakes.</a:t>
            </a:r>
          </a:p>
          <a:p>
            <a:pPr marL="0" indent="0">
              <a:lnSpc>
                <a:spcPct val="100000"/>
              </a:lnSpc>
              <a:buNone/>
            </a:pP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240725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(d)</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3: Nonpoint Source Pollution Impacts on Nearshore Health</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Incorporate actions Action Plan IV to address climate change and address the resulting need for resiliency as a design component in activities promoted for each of the following objectives:</a:t>
            </a:r>
          </a:p>
          <a:p>
            <a:pPr marL="285750" indent="-285750">
              <a:lnSpc>
                <a:spcPct val="100000"/>
              </a:lnSpc>
              <a:buFontTx/>
              <a:buChar char="-"/>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3.1. Reduce nutrient loads from agricultural watersheds</a:t>
            </a:r>
          </a:p>
          <a:p>
            <a:pPr marL="285750" indent="-285750">
              <a:lnSpc>
                <a:spcPct val="100000"/>
              </a:lnSpc>
              <a:buFontTx/>
              <a:buChar char="-"/>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3.2. Reduce untreated stormwater runoff</a:t>
            </a:r>
          </a:p>
          <a:p>
            <a:pPr marL="285750" indent="-285750">
              <a:lnSpc>
                <a:spcPct val="100000"/>
              </a:lnSpc>
              <a:buFontTx/>
              <a:buChar char="-"/>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3.3. Improve effectiveness of nonpoint source control and refine management efforts</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0000"/>
              </a:lnSpc>
              <a:buFontTx/>
              <a:buChar char="-"/>
            </a:pPr>
            <a:endPar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US" sz="1600" dirty="0">
                <a:solidFill>
                  <a:schemeClr val="bg2"/>
                </a:solidFill>
                <a:effectLst/>
                <a:latin typeface="Calibri" panose="020F0502020204030204" pitchFamily="34" charset="0"/>
                <a:ea typeface="Calibri" panose="020F0502020204030204" pitchFamily="34" charset="0"/>
              </a:rPr>
              <a:t>Establish long-term maintenance and evaluation programs to ensure project performance longevity given the distinct probability that weather pattern changes will outpace project design (see GLAB 2022 report).</a:t>
            </a: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1418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(e)</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3: Nonpoint Source Pollution Impacts on Nearshore Health (continued)</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2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Incorporate climate resiliency into the design and implementation of future urban stormwater management projects to reduce sediment, nutrients, toxic contaminants, pathogens and discharge volume and rate….As noted elsewhere, it is also critical to incorporate social and equity considerations into these projects to ensure benefits are proportionately distributed throughout the region. </a:t>
            </a:r>
            <a:endPar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2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Modify current design standards to ensure project longevity and resiliency. Establish multi-agency, coordinated long-term maintenance and evaluation programs to ensure the revised design standards are effective. </a:t>
            </a:r>
            <a:endParaRPr lang="en-US" sz="2000" b="1"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397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(f)</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fontScale="92500" lnSpcReduction="20000"/>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4: Habitats and Species</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Fund the development and implementation of regional restoration/conservation plans based on Landscape Conservation Design Principles to develop a portfolio of habitat restoration and species protection programs and projects that adapt to both current conditions and the range of anticipated future conditions. </a:t>
            </a:r>
          </a:p>
          <a:p>
            <a:pPr marL="0" indent="0">
              <a:lnSpc>
                <a:spcPct val="100000"/>
              </a:lnSpc>
              <a:buNone/>
            </a:pPr>
            <a:endPar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Focus Area 4 should invest in the development and application of regional models that 1) allow for an exploration of how functional benefits across a range of climate regimes that provide a broad suite of conservation and ecosystem services, and 2) encourage innovative nature-based designs that address the needs of multiple habitats and species across (and as a function of) changing climate regimes.</a:t>
            </a:r>
          </a:p>
          <a:p>
            <a:pPr marL="0" indent="0">
              <a:lnSpc>
                <a:spcPct val="100000"/>
              </a:lnSpc>
              <a:buNone/>
            </a:pP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382994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(g)</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4: Habitats and Species (continued)</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Given the dynamic nature of anticipated climate change impacts, it is recommended that habitat and species projects be designed and constructed to address the full range of potential habitat benefits across anticipated climate or water-level regimes. </a:t>
            </a:r>
          </a:p>
          <a:p>
            <a:pPr marL="0" indent="0">
              <a:lnSpc>
                <a:spcPct val="100000"/>
              </a:lnSpc>
              <a:buNone/>
            </a:pPr>
            <a:endPar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Appropriate monitoring criteria and performance metrics should be identified during the concept and design phases of projects.</a:t>
            </a:r>
          </a:p>
          <a:p>
            <a:pPr marL="285750" indent="-285750">
              <a:lnSpc>
                <a:spcPct val="100000"/>
              </a:lnSpc>
              <a:buFontTx/>
              <a:buChar char="-"/>
            </a:pP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30767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(h)</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fontScale="92500" lnSpcReduction="10000"/>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4: Habitats and Species (continued)</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Adaptively manage habitats and ecosystems over a range of spatial and temporal scales in response to changing climate and other stressors to maintain climate and ecological resiliency. Adaptive management principles should be applied across individual sites at local and/or regional scales and used to manage and maintain essential ecosystem functions and services.  </a:t>
            </a:r>
          </a:p>
          <a:p>
            <a:pPr marL="285750" indent="-285750">
              <a:lnSpc>
                <a:spcPct val="100000"/>
              </a:lnSpc>
              <a:buFontTx/>
              <a:buChar char="-"/>
            </a:pPr>
            <a:endPar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Focus Area 4 should require and fund long-term monitoring and maintenance of species and habitat projects to assess the impacts and benefits of climate change on biological communities, ecosystem processes, functions, and biodiversity. </a:t>
            </a:r>
          </a:p>
          <a:p>
            <a:pPr marL="0" indent="0">
              <a:lnSpc>
                <a:spcPct val="100000"/>
              </a:lnSpc>
              <a:buNone/>
            </a:pPr>
            <a:endPar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6684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(i)</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4: Habitats and Species (continued)</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Encourage and support the development and implementation of Adaptive Regulatory Programs at the federal, state, and local level that incorporate flexible review criteria and outcomes in response to changing climate. </a:t>
            </a:r>
          </a:p>
          <a:p>
            <a:pPr marL="0" indent="0">
              <a:lnSpc>
                <a:spcPct val="100000"/>
              </a:lnSpc>
              <a:buNone/>
            </a:pPr>
            <a:endParaRPr lang="en-US" sz="12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Incorporate and promote nature-based/engineering with natural design approaches and traditional knowledge to address, habitat, species, and broader-scale environmental issues rather than traditional grey or mechanical infrastructure that requires active management or intervention. </a:t>
            </a:r>
          </a:p>
          <a:p>
            <a:pPr marL="0" indent="0">
              <a:lnSpc>
                <a:spcPct val="100000"/>
              </a:lnSpc>
              <a:buNone/>
            </a:pP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29722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(j)</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5: Foundations for future restoration actions </a:t>
            </a: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Increase emphasis in funding for projects that address the threats and impacts of climate change on the social infrastructure in the Great Lakes region. This applies to all components of our populations, but special emphasis should be made to address the climate and racial justice issues that are made more evident by increasing impacts on the physical and social environments of less developed disadvantaged neighborhoods and rural areas.</a:t>
            </a: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236999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lang="en-US" sz="3000" b="1" kern="1200" dirty="0">
                <a:solidFill>
                  <a:schemeClr val="bg1"/>
                </a:solidFill>
                <a:latin typeface="Calibri"/>
              </a:rPr>
              <a:t>Charge Question 3</a:t>
            </a: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Focus Area 5: Foundations for future restoration actions (continued)</a:t>
            </a: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Participating agencies should have assigned personnel/liaison consistently co-located within GLNPO offices to better facilitate timely coordination, and perhaps consider giving the senior GLNPO staff authority to prioritize work activities of cooperating agency personnel who have been charged with assisting GLNPO led initiatives.</a:t>
            </a:r>
          </a:p>
          <a:p>
            <a:pPr marL="0" indent="0">
              <a:lnSpc>
                <a:spcPct val="100000"/>
              </a:lnSpc>
              <a:buNone/>
            </a:pPr>
            <a:endPar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Education programs should include hands-on, experiential learning elements to complement classroom curricula. </a:t>
            </a: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7220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endParaRPr lang="en-US" dirty="0">
              <a:solidFill>
                <a:schemeClr val="bg1"/>
              </a:solidFill>
            </a:endParaRPr>
          </a:p>
        </p:txBody>
      </p:sp>
      <p:sp>
        <p:nvSpPr>
          <p:cNvPr id="4" name="Content Placeholder 2">
            <a:extLst>
              <a:ext uri="{FF2B5EF4-FFF2-40B4-BE49-F238E27FC236}">
                <a16:creationId xmlns:a16="http://schemas.microsoft.com/office/drawing/2014/main" id="{518BD4F5-6068-9975-8E70-D8567A15B4E9}"/>
              </a:ext>
            </a:extLst>
          </p:cNvPr>
          <p:cNvSpPr>
            <a:spLocks noGrp="1"/>
          </p:cNvSpPr>
          <p:nvPr>
            <p:ph type="body" idx="1"/>
          </p:nvPr>
        </p:nvSpPr>
        <p:spPr>
          <a:xfrm>
            <a:off x="460950" y="1689100"/>
            <a:ext cx="8383588" cy="3454400"/>
          </a:xfrm>
        </p:spPr>
        <p:txBody>
          <a:bodyPr>
            <a:normAutofit/>
          </a:bodyPr>
          <a:lstStyle/>
          <a:p>
            <a:r>
              <a:rPr lang="en-US" dirty="0">
                <a:solidFill>
                  <a:schemeClr val="bg2"/>
                </a:solidFill>
              </a:rPr>
              <a:t>EPA and the RWG would like the GLAB’s input on </a:t>
            </a:r>
            <a:r>
              <a:rPr lang="en-US" u="sng" dirty="0">
                <a:solidFill>
                  <a:schemeClr val="bg2"/>
                </a:solidFill>
              </a:rPr>
              <a:t>specific examples</a:t>
            </a:r>
            <a:r>
              <a:rPr lang="en-US" dirty="0">
                <a:solidFill>
                  <a:schemeClr val="bg2"/>
                </a:solidFill>
              </a:rPr>
              <a:t> of how climate resilience could be best incorporated into GLRI APIV.</a:t>
            </a:r>
          </a:p>
          <a:p>
            <a:endParaRPr lang="en-US" dirty="0">
              <a:solidFill>
                <a:schemeClr val="bg2"/>
              </a:solidFill>
            </a:endParaRPr>
          </a:p>
          <a:p>
            <a:r>
              <a:rPr lang="en-US" dirty="0">
                <a:solidFill>
                  <a:schemeClr val="bg2"/>
                </a:solidFill>
              </a:rPr>
              <a:t>Please use GLRI APIII as a template when providing recommendations.</a:t>
            </a:r>
          </a:p>
          <a:p>
            <a:endParaRPr lang="en-US" dirty="0">
              <a:solidFill>
                <a:schemeClr val="bg2"/>
              </a:solidFill>
            </a:endParaRPr>
          </a:p>
          <a:p>
            <a:r>
              <a:rPr lang="en-US" dirty="0">
                <a:solidFill>
                  <a:schemeClr val="bg2"/>
                </a:solidFill>
              </a:rPr>
              <a:t>EPA and the RWG are also interested in the Board’s recommendations on how climate adaptation may be better incorporated into the GLRI’s working definition of resilience.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A450-3C7A-63B0-C375-CA97144BF8D7}"/>
              </a:ext>
            </a:extLst>
          </p:cNvPr>
          <p:cNvSpPr>
            <a:spLocks noGrp="1"/>
          </p:cNvSpPr>
          <p:nvPr>
            <p:ph type="title"/>
          </p:nvPr>
        </p:nvSpPr>
        <p:spPr/>
        <p:txBody>
          <a:bodyPr>
            <a:normAutofit fontScale="90000"/>
          </a:bodyPr>
          <a:lstStyle/>
          <a:p>
            <a:r>
              <a:rPr lang="en-US" sz="3200" b="1" kern="1200" dirty="0">
                <a:solidFill>
                  <a:schemeClr val="bg1"/>
                </a:solidFill>
                <a:latin typeface="Calibri"/>
              </a:rPr>
              <a:t>Charge Question 3</a:t>
            </a:r>
            <a:r>
              <a:rPr kumimoji="0" lang="en-US" sz="3200" b="1" i="0" u="none" strike="noStrike" kern="1200" cap="none" spc="0" normalizeH="0" baseline="0" noProof="0" dirty="0">
                <a:ln>
                  <a:noFill/>
                </a:ln>
                <a:solidFill>
                  <a:schemeClr val="bg1"/>
                </a:solidFill>
                <a:effectLst/>
                <a:uLnTx/>
                <a:uFillTx/>
                <a:latin typeface="Calibri"/>
                <a:ea typeface="Roboto"/>
                <a:cs typeface="Roboto"/>
                <a:sym typeface="Roboto"/>
              </a:rPr>
              <a:t> - Climate Resilience in GLRI APIV </a:t>
            </a:r>
            <a:br>
              <a:rPr kumimoji="0" lang="en-US" sz="3200" b="1" i="0" u="none" strike="noStrike" kern="1200" cap="none" spc="0" normalizeH="0" baseline="0" noProof="0" dirty="0">
                <a:ln>
                  <a:noFill/>
                </a:ln>
                <a:solidFill>
                  <a:schemeClr val="bg1"/>
                </a:solidFill>
                <a:effectLst/>
                <a:uLnTx/>
                <a:uFillTx/>
                <a:latin typeface="Calibri"/>
                <a:ea typeface="Roboto"/>
                <a:cs typeface="Roboto"/>
                <a:sym typeface="Roboto"/>
              </a:rPr>
            </a:br>
            <a:endParaRPr lang="en-US" b="1" dirty="0"/>
          </a:p>
        </p:txBody>
      </p:sp>
      <p:sp>
        <p:nvSpPr>
          <p:cNvPr id="3" name="Text Placeholder 2">
            <a:extLst>
              <a:ext uri="{FF2B5EF4-FFF2-40B4-BE49-F238E27FC236}">
                <a16:creationId xmlns:a16="http://schemas.microsoft.com/office/drawing/2014/main" id="{B0EDBB0A-0B15-E278-69EB-E1EE95D93C23}"/>
              </a:ext>
            </a:extLst>
          </p:cNvPr>
          <p:cNvSpPr>
            <a:spLocks noGrp="1"/>
          </p:cNvSpPr>
          <p:nvPr>
            <p:ph type="body" idx="1"/>
          </p:nvPr>
        </p:nvSpPr>
        <p:spPr/>
        <p:txBody>
          <a:bodyPr/>
          <a:lstStyle/>
          <a:p>
            <a:pPr marL="0" lvl="0" indent="0" algn="l" rtl="0">
              <a:spcBef>
                <a:spcPts val="0"/>
              </a:spcBef>
              <a:spcAft>
                <a:spcPts val="1200"/>
              </a:spcAft>
              <a:buNone/>
            </a:pPr>
            <a:r>
              <a:rPr lang="en-US" sz="2000" b="1" dirty="0">
                <a:solidFill>
                  <a:schemeClr val="accent4">
                    <a:lumMod val="10000"/>
                  </a:schemeClr>
                </a:solidFill>
              </a:rPr>
              <a:t>Brief Climate Resilience Workgroup Discussion and Summary</a:t>
            </a:r>
          </a:p>
          <a:p>
            <a:pPr marL="0" lvl="0" indent="0" algn="l" rtl="0">
              <a:spcBef>
                <a:spcPts val="0"/>
              </a:spcBef>
              <a:spcAft>
                <a:spcPts val="1200"/>
              </a:spcAft>
              <a:buNone/>
            </a:pPr>
            <a:r>
              <a:rPr lang="en-US" sz="2000" b="1" dirty="0">
                <a:solidFill>
                  <a:schemeClr val="accent4">
                    <a:lumMod val="10000"/>
                  </a:schemeClr>
                </a:solidFill>
              </a:rPr>
              <a:t>Additional Comments or Suggestions?</a:t>
            </a:r>
          </a:p>
          <a:p>
            <a:endParaRPr lang="en-US" dirty="0"/>
          </a:p>
        </p:txBody>
      </p:sp>
    </p:spTree>
    <p:extLst>
      <p:ext uri="{BB962C8B-B14F-4D97-AF65-F5344CB8AC3E}">
        <p14:creationId xmlns:p14="http://schemas.microsoft.com/office/powerpoint/2010/main" val="1346860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02627" y="82502"/>
            <a:ext cx="8222100" cy="1255387"/>
          </a:xfrm>
        </p:spPr>
        <p:txBody>
          <a:bodyPr>
            <a:normAutofit fontScale="90000"/>
          </a:bodyPr>
          <a:lstStyle/>
          <a:p>
            <a:pPr algn="ctr"/>
            <a:r>
              <a:rPr kumimoji="0" lang="en-US" sz="3000" i="0" u="none" strike="noStrike" kern="1200" cap="none" spc="0" normalizeH="0" baseline="0" noProof="0" dirty="0">
                <a:ln>
                  <a:noFill/>
                </a:ln>
                <a:solidFill>
                  <a:schemeClr val="bg1"/>
                </a:solidFill>
                <a:effectLst/>
                <a:uLnTx/>
                <a:uFillTx/>
                <a:latin typeface="Calibri"/>
                <a:ea typeface="Roboto"/>
                <a:cs typeface="Roboto"/>
                <a:sym typeface="Roboto"/>
              </a:rPr>
              <a:t>GLAB Discussion of Workgroup Recommendations</a:t>
            </a:r>
            <a:br>
              <a:rPr kumimoji="0" lang="en-US" sz="3000"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i="0" u="none" strike="noStrike" kern="1200" cap="none" spc="0" normalizeH="0" baseline="0" noProof="0" dirty="0">
                <a:ln>
                  <a:noFill/>
                </a:ln>
                <a:solidFill>
                  <a:srgbClr val="FFC000"/>
                </a:solidFill>
                <a:effectLst/>
                <a:uLnTx/>
                <a:uFillTx/>
                <a:latin typeface="Calibri"/>
                <a:ea typeface="Roboto"/>
                <a:cs typeface="Roboto"/>
                <a:sym typeface="Roboto"/>
              </a:rPr>
              <a:t>Implementation Strategies and DEIJA Interactions </a:t>
            </a:r>
            <a:br>
              <a:rPr kumimoji="0" lang="en-US" sz="3000" i="0" u="none" strike="noStrike" kern="1200" cap="none" spc="0" normalizeH="0" baseline="0" noProof="0" dirty="0">
                <a:ln>
                  <a:noFill/>
                </a:ln>
                <a:solidFill>
                  <a:srgbClr val="FFC000"/>
                </a:solidFill>
                <a:effectLst/>
                <a:uLnTx/>
                <a:uFillTx/>
                <a:latin typeface="Calibri"/>
                <a:ea typeface="Roboto"/>
                <a:cs typeface="Roboto"/>
                <a:sym typeface="Roboto"/>
              </a:rPr>
            </a:br>
            <a:r>
              <a:rPr kumimoji="0" lang="en-US" sz="3000" i="0" u="none" strike="noStrike" kern="1200" cap="none" spc="0" normalizeH="0" baseline="0" noProof="0" dirty="0">
                <a:ln>
                  <a:noFill/>
                </a:ln>
                <a:solidFill>
                  <a:srgbClr val="FFC000"/>
                </a:solidFill>
                <a:effectLst/>
                <a:uLnTx/>
                <a:uFillTx/>
                <a:latin typeface="Calibri"/>
                <a:ea typeface="Roboto"/>
                <a:cs typeface="Roboto"/>
                <a:sym typeface="Roboto"/>
              </a:rPr>
              <a:t>and Synergies</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2514600" lvl="5" indent="-228600">
              <a:buFont typeface="+mj-lt"/>
              <a:buAutoNum type="arabicPeriod"/>
            </a:pPr>
            <a:r>
              <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Opportunity Identification</a:t>
            </a:r>
            <a:endParaRPr lang="en-US" sz="1800" dirty="0">
              <a:solidFill>
                <a:schemeClr val="bg2"/>
              </a:solidFill>
              <a:effectLst/>
              <a:latin typeface="Calibri" panose="020F0502020204030204" pitchFamily="34" charset="0"/>
              <a:ea typeface="Calibri" panose="020F0502020204030204" pitchFamily="34" charset="0"/>
            </a:endParaRPr>
          </a:p>
          <a:p>
            <a:pPr marL="2514600" lvl="5" indent="-228600">
              <a:buFont typeface="+mj-lt"/>
              <a:buAutoNum type="arabicPeriod"/>
            </a:pPr>
            <a:r>
              <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Solicitation/Engagement</a:t>
            </a:r>
            <a:endParaRPr lang="en-US" sz="1800" dirty="0">
              <a:solidFill>
                <a:schemeClr val="bg2"/>
              </a:solidFill>
              <a:effectLst/>
              <a:latin typeface="Calibri" panose="020F0502020204030204" pitchFamily="34" charset="0"/>
              <a:ea typeface="Calibri" panose="020F0502020204030204" pitchFamily="34" charset="0"/>
            </a:endParaRPr>
          </a:p>
          <a:p>
            <a:pPr marL="2514600" lvl="5" indent="-228600">
              <a:buFont typeface="+mj-lt"/>
              <a:buAutoNum type="arabicPeriod"/>
            </a:pPr>
            <a:r>
              <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Review/Evaluation Criteria</a:t>
            </a:r>
            <a:endParaRPr lang="en-US" sz="1800" dirty="0">
              <a:solidFill>
                <a:schemeClr val="bg2"/>
              </a:solidFill>
              <a:effectLst/>
              <a:latin typeface="Calibri" panose="020F0502020204030204" pitchFamily="34" charset="0"/>
              <a:ea typeface="Calibri" panose="020F0502020204030204" pitchFamily="34" charset="0"/>
            </a:endParaRPr>
          </a:p>
          <a:p>
            <a:pPr marL="2514600" lvl="5" indent="-228600">
              <a:buFont typeface="+mj-lt"/>
              <a:buAutoNum type="arabicPeriod"/>
            </a:pPr>
            <a:r>
              <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Metrics</a:t>
            </a:r>
            <a:endParaRPr lang="en-US" sz="1800" dirty="0">
              <a:solidFill>
                <a:schemeClr val="bg2"/>
              </a:solidFill>
              <a:effectLst/>
              <a:latin typeface="Calibri" panose="020F0502020204030204" pitchFamily="34" charset="0"/>
              <a:ea typeface="Calibri" panose="020F0502020204030204" pitchFamily="34" charset="0"/>
            </a:endParaRPr>
          </a:p>
          <a:p>
            <a:pPr marL="2514600" lvl="5" indent="-228600">
              <a:buFont typeface="+mj-lt"/>
              <a:buAutoNum type="arabicPeriod"/>
            </a:pPr>
            <a:r>
              <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Long-Term Monitoring and Adaptive Management</a:t>
            </a:r>
            <a:r>
              <a:rPr lang="en-US" sz="1100" dirty="0">
                <a:solidFill>
                  <a:schemeClr val="bg2"/>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1400" dirty="0">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800" b="1" dirty="0">
                <a:solidFill>
                  <a:schemeClr val="bg2"/>
                </a:solidFill>
                <a:effectLst/>
                <a:latin typeface="Calibri" panose="020F0502020204030204" pitchFamily="34" charset="0"/>
                <a:ea typeface="Calibri" panose="020F0502020204030204" pitchFamily="34" charset="0"/>
              </a:rPr>
              <a:t>For Discussion by the GLAB</a:t>
            </a:r>
          </a:p>
          <a:p>
            <a:pPr marL="0" marR="0" indent="0" algn="ctr">
              <a:spcBef>
                <a:spcPts val="0"/>
              </a:spcBef>
              <a:spcAft>
                <a:spcPts val="0"/>
              </a:spcAft>
              <a:buNone/>
            </a:pPr>
            <a:r>
              <a:rPr lang="en-US" sz="1800" dirty="0">
                <a:solidFill>
                  <a:schemeClr val="bg2"/>
                </a:solidFill>
                <a:latin typeface="Calibri" panose="020F0502020204030204" pitchFamily="34" charset="0"/>
                <a:ea typeface="Calibri" panose="020F0502020204030204" pitchFamily="34" charset="0"/>
              </a:rPr>
              <a:t>(</a:t>
            </a:r>
            <a:r>
              <a:rPr lang="en-US" sz="1800" dirty="0">
                <a:solidFill>
                  <a:schemeClr val="bg2"/>
                </a:solidFill>
                <a:effectLst/>
                <a:latin typeface="Calibri" panose="020F0502020204030204" pitchFamily="34" charset="0"/>
                <a:ea typeface="Calibri" panose="020F0502020204030204" pitchFamily="34" charset="0"/>
              </a:rPr>
              <a:t>Examples to be provided in GLAB Final Report)</a:t>
            </a:r>
          </a:p>
          <a:p>
            <a:pPr marL="0" indent="0">
              <a:buNone/>
            </a:pPr>
            <a:endParaRPr lang="en-US" dirty="0">
              <a:effectLst/>
              <a:latin typeface="Calibri" panose="020F0502020204030204" pitchFamily="34" charset="0"/>
              <a:ea typeface="Calibri" panose="020F0502020204030204" pitchFamily="34" charset="0"/>
            </a:endParaRPr>
          </a:p>
          <a:p>
            <a:pPr marL="0" indent="0">
              <a:buNone/>
            </a:pP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spcBef>
                <a:spcPts val="5"/>
              </a:spcBef>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endParaRPr lang="en-US" sz="2000" dirty="0">
              <a:solidFill>
                <a:schemeClr val="bg2"/>
              </a:solidFill>
            </a:endParaRPr>
          </a:p>
        </p:txBody>
      </p:sp>
    </p:spTree>
    <p:extLst>
      <p:ext uri="{BB962C8B-B14F-4D97-AF65-F5344CB8AC3E}">
        <p14:creationId xmlns:p14="http://schemas.microsoft.com/office/powerpoint/2010/main" val="248089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lang="en-US" sz="3000" b="1" kern="1200" dirty="0">
                <a:solidFill>
                  <a:srgbClr val="FFC000"/>
                </a:solidFill>
                <a:latin typeface="Calibri"/>
              </a:rPr>
              <a:t>Charge Questions</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8"/>
            <a:ext cx="8222100" cy="3026737"/>
          </a:xfrm>
        </p:spPr>
        <p:txBody>
          <a:bodyPr>
            <a:normAutofit fontScale="47500" lnSpcReduction="20000"/>
          </a:bodyPr>
          <a:lstStyle/>
          <a:p>
            <a:pPr marL="342900" marR="0" lvl="0" indent="-342900">
              <a:spcBef>
                <a:spcPts val="5"/>
              </a:spcBef>
              <a:spcAft>
                <a:spcPts val="0"/>
              </a:spcAft>
              <a:buFont typeface="Symbol" panose="05050102010706020507" pitchFamily="18" charset="2"/>
              <a:buChar char=""/>
            </a:pPr>
            <a:r>
              <a:rPr lang="en-US" sz="3400" dirty="0">
                <a:solidFill>
                  <a:schemeClr val="bg2"/>
                </a:solidFill>
                <a:effectLst/>
                <a:latin typeface="Calibri" panose="020F0502020204030204" pitchFamily="34" charset="0"/>
                <a:ea typeface="Calibri" panose="020F0502020204030204" pitchFamily="34" charset="0"/>
              </a:rPr>
              <a:t>Great Lakes Advisory Board to make recommendations on how climate adaptation and climate resiliency may be better incorporated into the GLRI’s working definition of resilience.</a:t>
            </a:r>
          </a:p>
          <a:p>
            <a:pPr marL="0" marR="0" indent="0">
              <a:spcBef>
                <a:spcPts val="5"/>
              </a:spcBef>
              <a:spcAft>
                <a:spcPts val="0"/>
              </a:spcAft>
              <a:buNone/>
            </a:pPr>
            <a:endParaRPr lang="en-US" sz="3400" dirty="0">
              <a:solidFill>
                <a:schemeClr val="bg2"/>
              </a:solidFill>
              <a:effectLst/>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r>
              <a:rPr lang="en-US" sz="3400" dirty="0">
                <a:solidFill>
                  <a:schemeClr val="bg2"/>
                </a:solidFill>
                <a:effectLst/>
                <a:latin typeface="Calibri" panose="020F0502020204030204" pitchFamily="34" charset="0"/>
                <a:ea typeface="Calibri" panose="020F0502020204030204" pitchFamily="34" charset="0"/>
              </a:rPr>
              <a:t>Modify the working definition of resilience in AP IV to implement more flexible and adaptive approaches to restoration that continue to provide functions and services in response to changing climate and other stressors.</a:t>
            </a:r>
          </a:p>
          <a:p>
            <a:pPr marL="0" marR="0" indent="0">
              <a:spcBef>
                <a:spcPts val="0"/>
              </a:spcBef>
              <a:spcAft>
                <a:spcPts val="0"/>
              </a:spcAft>
              <a:buNone/>
            </a:pPr>
            <a:r>
              <a:rPr lang="en-US" sz="3400" dirty="0">
                <a:solidFill>
                  <a:schemeClr val="bg2"/>
                </a:solidFill>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3400" dirty="0">
                <a:solidFill>
                  <a:schemeClr val="bg2"/>
                </a:solidFill>
                <a:effectLst/>
                <a:latin typeface="Calibri" panose="020F0502020204030204" pitchFamily="34" charset="0"/>
                <a:ea typeface="Calibri" panose="020F0502020204030204" pitchFamily="34" charset="0"/>
              </a:rPr>
              <a:t>Provide specific examples of how climate could be best incorporated into GLRI AP IV, especially given the level of detail of previous action plans.</a:t>
            </a:r>
          </a:p>
          <a:p>
            <a:pPr marL="0" marR="0" lvl="0" indent="0">
              <a:spcBef>
                <a:spcPts val="0"/>
              </a:spcBef>
              <a:spcAft>
                <a:spcPts val="0"/>
              </a:spcAft>
              <a:buNone/>
            </a:pPr>
            <a:r>
              <a:rPr lang="en-US" sz="3400" dirty="0">
                <a:solidFill>
                  <a:schemeClr val="bg2"/>
                </a:solidFill>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3400" dirty="0">
                <a:solidFill>
                  <a:schemeClr val="bg2"/>
                </a:solidFill>
                <a:effectLst/>
                <a:latin typeface="Calibri" panose="020F0502020204030204" pitchFamily="34" charset="0"/>
                <a:ea typeface="Calibri" panose="020F0502020204030204" pitchFamily="34" charset="0"/>
              </a:rPr>
              <a:t>Identify DEIJA synergies with climate resilience to meet the needs of underserved and IJ Communities</a:t>
            </a:r>
          </a:p>
          <a:p>
            <a:endParaRPr lang="en-US" dirty="0"/>
          </a:p>
        </p:txBody>
      </p:sp>
    </p:spTree>
    <p:extLst>
      <p:ext uri="{BB962C8B-B14F-4D97-AF65-F5344CB8AC3E}">
        <p14:creationId xmlns:p14="http://schemas.microsoft.com/office/powerpoint/2010/main" val="42310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sym typeface="Roboto"/>
              </a:rPr>
              <a:t>Outline</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222100" cy="2710200"/>
          </a:xfrm>
        </p:spPr>
        <p:txBody>
          <a:bodyPr>
            <a:normAutofit fontScale="77500" lnSpcReduction="20000"/>
          </a:bodyPr>
          <a:lstStyle/>
          <a:p>
            <a:pPr marL="342900" marR="0" lvl="0" indent="-342900">
              <a:spcBef>
                <a:spcPts val="5"/>
              </a:spcBef>
              <a:spcAft>
                <a:spcPts val="0"/>
              </a:spcAft>
              <a:buFont typeface="Symbol" panose="05050102010706020507" pitchFamily="18" charset="2"/>
              <a:buChar char=""/>
            </a:pPr>
            <a:r>
              <a:rPr lang="en-US" sz="2000" b="1" dirty="0">
                <a:solidFill>
                  <a:schemeClr val="bg2"/>
                </a:solidFill>
                <a:effectLst/>
                <a:latin typeface="Calibri" panose="020F0502020204030204" pitchFamily="34" charset="0"/>
                <a:ea typeface="Calibri" panose="020F0502020204030204" pitchFamily="34" charset="0"/>
              </a:rPr>
              <a:t>Implementation Strategies</a:t>
            </a:r>
            <a:endParaRPr lang="en-US" sz="2000" dirty="0">
              <a:solidFill>
                <a:schemeClr val="bg2"/>
              </a:solidFill>
              <a:effectLst/>
              <a:latin typeface="Calibri" panose="020F0502020204030204" pitchFamily="34" charset="0"/>
              <a:ea typeface="Calibri" panose="020F0502020204030204" pitchFamily="34" charset="0"/>
            </a:endParaRPr>
          </a:p>
          <a:p>
            <a:pPr marL="0" marR="0" indent="0">
              <a:spcBef>
                <a:spcPts val="5"/>
              </a:spcBef>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r>
              <a:rPr lang="en-US" sz="2000" b="1" dirty="0">
                <a:solidFill>
                  <a:schemeClr val="bg2"/>
                </a:solidFill>
                <a:effectLst/>
                <a:latin typeface="Calibri" panose="020F0502020204030204" pitchFamily="34" charset="0"/>
                <a:ea typeface="Calibri" panose="020F0502020204030204" pitchFamily="34" charset="0"/>
              </a:rPr>
              <a:t>Summary Description of Changing Climate and Great Lakes Impacts</a:t>
            </a:r>
          </a:p>
          <a:p>
            <a:pPr marL="342900" marR="0" lvl="0" indent="-342900">
              <a:spcBef>
                <a:spcPts val="5"/>
              </a:spcBef>
              <a:spcAft>
                <a:spcPts val="0"/>
              </a:spcAft>
              <a:buFont typeface="Symbol" panose="05050102010706020507" pitchFamily="18" charset="2"/>
              <a:buChar char=""/>
            </a:pPr>
            <a:endParaRPr lang="en-US" sz="2000" b="1" dirty="0">
              <a:solidFill>
                <a:schemeClr val="bg2"/>
              </a:solidFill>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r>
              <a:rPr lang="en-US" sz="2000" b="1" dirty="0">
                <a:solidFill>
                  <a:schemeClr val="bg2"/>
                </a:solidFill>
                <a:effectLst/>
                <a:latin typeface="Calibri" panose="020F0502020204030204" pitchFamily="34" charset="0"/>
                <a:ea typeface="Calibri" panose="020F0502020204030204" pitchFamily="34" charset="0"/>
              </a:rPr>
              <a:t>Climate Resiliency – Definition and Explanation of Need </a:t>
            </a:r>
            <a:endParaRPr lang="en-US" dirty="0">
              <a:solidFill>
                <a:schemeClr val="bg2"/>
              </a:solidFill>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endParaRPr lang="en-US"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5"/>
              </a:spcBef>
              <a:spcAft>
                <a:spcPts val="0"/>
              </a:spcAft>
              <a:buFont typeface="Symbol" panose="05050102010706020507" pitchFamily="18" charset="2"/>
              <a:buChar char=""/>
            </a:pPr>
            <a:r>
              <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New Approach to Action Plan IV *</a:t>
            </a:r>
          </a:p>
          <a:p>
            <a:pPr marL="342900" marR="0" lvl="0" indent="-342900">
              <a:spcBef>
                <a:spcPts val="5"/>
              </a:spcBef>
              <a:spcAft>
                <a:spcPts val="0"/>
              </a:spcAft>
              <a:buFont typeface="Symbol" panose="05050102010706020507" pitchFamily="18" charset="2"/>
              <a:buChar char=""/>
            </a:pPr>
            <a:endParaRPr lang="en-US" dirty="0">
              <a:solidFill>
                <a:schemeClr val="bg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solidFill>
                  <a:schemeClr val="bg2"/>
                </a:solidFill>
                <a:effectLst/>
                <a:latin typeface="Calibri" panose="020F0502020204030204" pitchFamily="34" charset="0"/>
                <a:ea typeface="Calibri" panose="020F0502020204030204" pitchFamily="34" charset="0"/>
              </a:rPr>
              <a:t>Implementation Strategies and DEIJA Interactions and Synergies</a:t>
            </a:r>
          </a:p>
          <a:p>
            <a:pPr marL="0" marR="0" lvl="0" indent="0">
              <a:spcBef>
                <a:spcPts val="0"/>
              </a:spcBef>
              <a:spcAft>
                <a:spcPts val="0"/>
              </a:spcAft>
              <a:buNone/>
            </a:pPr>
            <a:endParaRPr lang="en-US" sz="2000" b="1" dirty="0">
              <a:solidFill>
                <a:schemeClr val="bg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solidFill>
                  <a:schemeClr val="bg2"/>
                </a:solidFill>
                <a:latin typeface="Calibri" panose="020F0502020204030204" pitchFamily="34" charset="0"/>
                <a:ea typeface="Calibri" panose="020F0502020204030204" pitchFamily="34" charset="0"/>
              </a:rPr>
              <a:t>Recommendations</a:t>
            </a:r>
            <a:endParaRPr lang="en-US" dirty="0">
              <a:solidFill>
                <a:schemeClr val="bg2"/>
              </a:solidFill>
              <a:effectLst/>
              <a:latin typeface="Calibri" panose="020F0502020204030204" pitchFamily="34" charset="0"/>
              <a:ea typeface="Calibri" panose="020F0502020204030204" pitchFamily="34" charset="0"/>
            </a:endParaRPr>
          </a:p>
          <a:p>
            <a:endParaRPr lang="en-US" sz="2000" dirty="0">
              <a:solidFill>
                <a:schemeClr val="bg2"/>
              </a:solidFill>
            </a:endParaRPr>
          </a:p>
        </p:txBody>
      </p:sp>
    </p:spTree>
    <p:extLst>
      <p:ext uri="{BB962C8B-B14F-4D97-AF65-F5344CB8AC3E}">
        <p14:creationId xmlns:p14="http://schemas.microsoft.com/office/powerpoint/2010/main" val="363992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sym typeface="Roboto"/>
              </a:rPr>
              <a:t>Implementation Strategies</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fontScale="85000" lnSpcReduction="20000"/>
          </a:bodyPr>
          <a:lstStyle/>
          <a:p>
            <a:pPr marL="342900" marR="0" lvl="0" indent="-342900">
              <a:spcBef>
                <a:spcPts val="5"/>
              </a:spcBef>
              <a:spcAft>
                <a:spcPts val="0"/>
              </a:spcAft>
              <a:buFont typeface="Symbol" panose="05050102010706020507" pitchFamily="18" charset="2"/>
              <a:buChar char=""/>
            </a:pPr>
            <a:r>
              <a:rPr lang="en-US" sz="2000" dirty="0">
                <a:solidFill>
                  <a:schemeClr val="bg2"/>
                </a:solidFill>
                <a:effectLst/>
                <a:latin typeface="Calibri" panose="020F0502020204030204" pitchFamily="34" charset="0"/>
                <a:ea typeface="Calibri" panose="020F0502020204030204" pitchFamily="34" charset="0"/>
              </a:rPr>
              <a:t>Adopt a more flexible approach toward project implementation.</a:t>
            </a:r>
          </a:p>
          <a:p>
            <a:pPr marL="342900" marR="0" lvl="0" indent="-342900">
              <a:spcBef>
                <a:spcPts val="5"/>
              </a:spcBef>
              <a:spcAft>
                <a:spcPts val="0"/>
              </a:spcAft>
              <a:buFont typeface="Symbol" panose="05050102010706020507" pitchFamily="18" charset="2"/>
              <a:buChar char=""/>
            </a:pPr>
            <a:endParaRPr lang="en-US" sz="1200" dirty="0">
              <a:solidFill>
                <a:schemeClr val="bg2"/>
              </a:solidFill>
              <a:effectLst/>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r>
              <a:rPr lang="en-US" sz="2000" dirty="0">
                <a:solidFill>
                  <a:schemeClr val="bg2"/>
                </a:solidFill>
                <a:effectLst/>
                <a:latin typeface="Calibri" panose="020F0502020204030204" pitchFamily="34" charset="0"/>
                <a:ea typeface="Calibri" panose="020F0502020204030204" pitchFamily="34" charset="0"/>
              </a:rPr>
              <a:t>GLRI grant applications should include a requirement that design, and related permit applications, include specific consideration, analysis, and modeling to address an appropriate range of potential climatological and Great Lakes level related phenomena based on current research and published updated criteria, if available.</a:t>
            </a:r>
          </a:p>
          <a:p>
            <a:pPr marL="342900" marR="0" lvl="0" indent="-342900">
              <a:spcBef>
                <a:spcPts val="5"/>
              </a:spcBef>
              <a:spcAft>
                <a:spcPts val="0"/>
              </a:spcAft>
              <a:buFont typeface="Symbol" panose="05050102010706020507" pitchFamily="18" charset="2"/>
              <a:buChar char=""/>
            </a:pPr>
            <a:endParaRPr lang="en-US" sz="1200" dirty="0">
              <a:solidFill>
                <a:schemeClr val="bg2"/>
              </a:solidFill>
              <a:effectLst/>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r>
              <a:rPr lang="en-US" sz="2000" dirty="0">
                <a:solidFill>
                  <a:schemeClr val="bg2"/>
                </a:solidFill>
                <a:effectLst/>
                <a:latin typeface="Calibri" panose="020F0502020204030204" pitchFamily="34" charset="0"/>
                <a:ea typeface="Calibri" panose="020F0502020204030204" pitchFamily="34" charset="0"/>
              </a:rPr>
              <a:t>Consider project designs that identify multiple/varied BUI improvements under a range of conditions and establish flexible metrics to be monitored post- implementation. </a:t>
            </a:r>
          </a:p>
          <a:p>
            <a:pPr marL="342900" marR="0" lvl="0" indent="-342900">
              <a:spcBef>
                <a:spcPts val="5"/>
              </a:spcBef>
              <a:spcAft>
                <a:spcPts val="0"/>
              </a:spcAft>
              <a:buFont typeface="Symbol" panose="05050102010706020507" pitchFamily="18" charset="2"/>
              <a:buChar char=""/>
            </a:pPr>
            <a:endParaRPr lang="en-US" sz="1200" dirty="0">
              <a:solidFill>
                <a:schemeClr val="bg2"/>
              </a:solidFill>
              <a:effectLst/>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r>
              <a:rPr lang="en-US" sz="2000" dirty="0">
                <a:solidFill>
                  <a:schemeClr val="bg2"/>
                </a:solidFill>
                <a:effectLst/>
                <a:latin typeface="Calibri" panose="020F0502020204030204" pitchFamily="34" charset="0"/>
                <a:ea typeface="Calibri" panose="020F0502020204030204" pitchFamily="34" charset="0"/>
              </a:rPr>
              <a:t>Consider an approach to determine eligible post-construction budgets for performance monitoring and adaptive management in the grant programs – perhaps set up a designated, status reserve fund. </a:t>
            </a:r>
          </a:p>
          <a:p>
            <a:pPr marL="342900" marR="0" lvl="0" indent="-342900">
              <a:spcBef>
                <a:spcPts val="5"/>
              </a:spcBef>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spcBef>
                <a:spcPts val="5"/>
              </a:spcBef>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endParaRPr lang="en-US" sz="2000" dirty="0">
              <a:solidFill>
                <a:schemeClr val="bg2"/>
              </a:solidFill>
            </a:endParaRPr>
          </a:p>
        </p:txBody>
      </p:sp>
    </p:spTree>
    <p:extLst>
      <p:ext uri="{BB962C8B-B14F-4D97-AF65-F5344CB8AC3E}">
        <p14:creationId xmlns:p14="http://schemas.microsoft.com/office/powerpoint/2010/main" val="38200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678872"/>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	Summary Description of Changing Climate and Great Lakes Impacts </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388772" y="1863657"/>
            <a:ext cx="8526628" cy="2403542"/>
          </a:xfrm>
        </p:spPr>
        <p:txBody>
          <a:bodyPr>
            <a:normAutofit/>
          </a:bodyPr>
          <a:lstStyle/>
          <a:p>
            <a:pPr marL="342900" lvl="0">
              <a:spcBef>
                <a:spcPts val="5"/>
              </a:spcBef>
              <a:buFont typeface="Symbol" panose="05050102010706020507" pitchFamily="18" charset="2"/>
              <a:buChar char=""/>
            </a:pPr>
            <a:r>
              <a:rPr lang="en-US" sz="2000" dirty="0">
                <a:solidFill>
                  <a:schemeClr val="bg2"/>
                </a:solidFill>
                <a:latin typeface="Calibri" panose="020F0502020204030204" pitchFamily="34" charset="0"/>
                <a:ea typeface="Calibri" panose="020F0502020204030204" pitchFamily="34" charset="0"/>
              </a:rPr>
              <a:t>Where and when possible, projects include stochastically generated time series of precipitation to examine a range of possible weather and climate conditions in the future (cf. Kwon et al. 2007, 2009). These time series can then be coupled with plausible climate trends to create a cluster of scenarios that evaluates project performance under future climate change and variability (cf. Brown et al. 2012; Whateley et al. 2014). </a:t>
            </a:r>
            <a:endParaRPr lang="en-US" sz="2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5519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252249" y="318653"/>
            <a:ext cx="8735328"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Climate Resiliency – Definition and Explanation of Need i </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04012"/>
            <a:ext cx="8526628" cy="3245208"/>
          </a:xfrm>
        </p:spPr>
        <p:txBody>
          <a:bodyPr>
            <a:normAutofit fontScale="85000" lnSpcReduction="10000"/>
          </a:bodyPr>
          <a:lstStyle/>
          <a:p>
            <a:pPr marL="0" indent="0">
              <a:buNone/>
            </a:pPr>
            <a:r>
              <a:rPr lang="en-US"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 Framework for Resilient GLRI Investments Study:</a:t>
            </a:r>
          </a:p>
          <a:p>
            <a:pPr marL="0" indent="0">
              <a:buNone/>
            </a:pP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 2021, the USACE, USGS, and NOAA developed a $3.2 M three-year proposal that has now been funded by Focus Area 5 to assess anticipated future changes Great Lakes weather patterns and the potential risks to the Great Lakes and investments made by the GLRI. </a:t>
            </a:r>
          </a:p>
          <a:p>
            <a:pPr marL="0" indent="0">
              <a:buNone/>
            </a:pPr>
            <a:endParaRPr lang="en-US" sz="16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The goal of the GLRI Framework for Resilient Investments project is to integrate the expertise of federal agencies to improve the ability to design resilient coastal projects to provide:</a:t>
            </a:r>
          </a:p>
          <a:p>
            <a:pPr marL="0" indent="0">
              <a:buNone/>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 Forecasts of Hydrologic Uncertainty and Future Lake Levels - the range in potential high and low water elevation;</a:t>
            </a:r>
          </a:p>
          <a:p>
            <a:pPr marL="0" indent="0">
              <a:buNone/>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 Ice Cover Analyses; </a:t>
            </a:r>
          </a:p>
          <a:p>
            <a:pPr marL="0" indent="0">
              <a:buNone/>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 Forecasts of wave/surge intensity;</a:t>
            </a:r>
          </a:p>
          <a:p>
            <a:pPr marL="0" indent="0">
              <a:buNone/>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 Estimates of Littoral Sediment Transport Rates; and </a:t>
            </a:r>
          </a:p>
          <a:p>
            <a:pPr marL="0" indent="0">
              <a:buNone/>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 Coastal Change Assessment - Identifying areas susceptible to erosion and accretion.</a:t>
            </a:r>
          </a:p>
          <a:p>
            <a:pPr marL="0" indent="0">
              <a:buNone/>
            </a:pPr>
            <a:endParaRPr lang="en-US" sz="11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spcBef>
                <a:spcPts val="0"/>
              </a:spcBef>
              <a:spcAft>
                <a:spcPts val="0"/>
              </a:spcAft>
              <a:buAutoNum type="arabicPeriod"/>
            </a:pPr>
            <a:endParaRPr lang="en-US" sz="1200" b="1" dirty="0">
              <a:solidFill>
                <a:schemeClr val="bg2"/>
              </a:solidFill>
              <a:effectLst/>
              <a:latin typeface="Calibri" panose="020F0502020204030204" pitchFamily="34" charset="0"/>
              <a:ea typeface="Calibri" panose="020F0502020204030204" pitchFamily="34" charset="0"/>
            </a:endParaRPr>
          </a:p>
          <a:p>
            <a:pPr marL="342900" marR="0" lvl="0" indent="-342900">
              <a:spcBef>
                <a:spcPts val="5"/>
              </a:spcBef>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spcBef>
                <a:spcPts val="5"/>
              </a:spcBef>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endParaRPr lang="en-US" sz="2000" dirty="0">
              <a:solidFill>
                <a:schemeClr val="bg2"/>
              </a:solidFill>
            </a:endParaRPr>
          </a:p>
        </p:txBody>
      </p:sp>
    </p:spTree>
    <p:extLst>
      <p:ext uri="{BB962C8B-B14F-4D97-AF65-F5344CB8AC3E}">
        <p14:creationId xmlns:p14="http://schemas.microsoft.com/office/powerpoint/2010/main" val="63643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228600" y="318653"/>
            <a:ext cx="845445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Climate Resiliency – Definition and Explanation of Need ii </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04012"/>
            <a:ext cx="8526628" cy="3245208"/>
          </a:xfrm>
        </p:spPr>
        <p:txBody>
          <a:bodyPr>
            <a:normAutofit fontScale="92500" lnSpcReduction="10000"/>
          </a:bodyPr>
          <a:lstStyle/>
          <a:p>
            <a:pPr marL="0" indent="0">
              <a:buNone/>
            </a:pPr>
            <a:r>
              <a:rPr lang="en-US" sz="20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B. Deficiencies in Action Plan III</a:t>
            </a: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1.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Need to Address Climate Change explicitly. </a:t>
            </a:r>
            <a:endParaRPr lang="en-US" sz="1600" b="1" dirty="0">
              <a:solidFill>
                <a:schemeClr val="bg2"/>
              </a:solidFill>
              <a:effectLst/>
              <a:latin typeface="Calibri" panose="020F0502020204030204" pitchFamily="34" charset="0"/>
              <a:ea typeface="Calibri" panose="020F0502020204030204" pitchFamily="34" charset="0"/>
            </a:endParaRPr>
          </a:p>
          <a:p>
            <a:pPr marL="285750" indent="-285750">
              <a:spcBef>
                <a:spcPts val="5"/>
              </a:spcBef>
              <a:buFontTx/>
              <a:buChar char="-"/>
            </a:pPr>
            <a:r>
              <a:rPr lang="en-US" sz="1700" dirty="0">
                <a:solidFill>
                  <a:schemeClr val="bg2"/>
                </a:solidFill>
                <a:latin typeface="Calibri" panose="020F0502020204030204" pitchFamily="34" charset="0"/>
                <a:cs typeface="Calibri" panose="020F0502020204030204" pitchFamily="34" charset="0"/>
              </a:rPr>
              <a:t>The only reference to climate change in Action Plan III is in a definition on Project Sustainability. In addition, Action Plan III’s working definition of resilience suggests the intent to maintain existing conditions in the face of climate change and other stressors.  The GLAB believes maintaining existing conditions is unrealistic given the dynamic nature of future weather conditions.</a:t>
            </a:r>
          </a:p>
          <a:p>
            <a:pPr marL="0" lvl="0" indent="0">
              <a:spcBef>
                <a:spcPts val="5"/>
              </a:spcBef>
              <a:buNone/>
            </a:pPr>
            <a:r>
              <a:rPr lang="en-US" sz="2000" dirty="0">
                <a:solidFill>
                  <a:schemeClr val="bg2"/>
                </a:solidFill>
                <a:latin typeface="Calibri" panose="020F0502020204030204" pitchFamily="34" charset="0"/>
                <a:ea typeface="Calibri" panose="020F0502020204030204" pitchFamily="34" charset="0"/>
              </a:rPr>
              <a:t>2. Need to Address Commitment to Adaptive Management</a:t>
            </a:r>
          </a:p>
          <a:p>
            <a:pPr marL="285750" lvl="0" indent="-285750">
              <a:spcBef>
                <a:spcPts val="5"/>
              </a:spcBef>
              <a:buFontTx/>
              <a:buChar char="-"/>
            </a:pPr>
            <a:r>
              <a:rPr lang="en-US" sz="1700" dirty="0">
                <a:solidFill>
                  <a:schemeClr val="bg2"/>
                </a:solidFill>
                <a:latin typeface="Calibri" panose="020F0502020204030204" pitchFamily="34" charset="0"/>
                <a:cs typeface="Calibri" panose="020F0502020204030204" pitchFamily="34" charset="0"/>
              </a:rPr>
              <a:t>Innovative resilient project designs combined with a long-term commitment (resources, writ large) to adaptive management are essential components of a comprehensive resilience strategy and were not identified in GLRI Action Plan III.  </a:t>
            </a:r>
          </a:p>
          <a:p>
            <a:pPr marL="0" lvl="0" indent="0">
              <a:spcBef>
                <a:spcPts val="5"/>
              </a:spcBef>
              <a:buNone/>
            </a:pPr>
            <a:endParaRPr lang="en-US" sz="1700" dirty="0">
              <a:latin typeface="Calibri" panose="020F0502020204030204" pitchFamily="34" charset="0"/>
              <a:cs typeface="Calibri" panose="020F0502020204030204" pitchFamily="34" charset="0"/>
            </a:endParaRPr>
          </a:p>
          <a:p>
            <a:pPr marL="0" lvl="0" indent="0">
              <a:spcBef>
                <a:spcPts val="5"/>
              </a:spcBef>
              <a:buNone/>
            </a:pPr>
            <a:endParaRPr lang="en-US" sz="2000" dirty="0">
              <a:solidFill>
                <a:schemeClr val="bg2"/>
              </a:solidFill>
              <a:effectLst/>
              <a:latin typeface="Calibri" panose="020F0502020204030204" pitchFamily="34" charset="0"/>
              <a:ea typeface="Calibri" panose="020F0502020204030204" pitchFamily="34" charset="0"/>
            </a:endParaRPr>
          </a:p>
          <a:p>
            <a:pPr marL="0" marR="0" indent="0">
              <a:spcBef>
                <a:spcPts val="5"/>
              </a:spcBef>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endParaRPr lang="en-US" sz="2000" dirty="0">
              <a:solidFill>
                <a:schemeClr val="bg2"/>
              </a:solidFill>
            </a:endParaRPr>
          </a:p>
        </p:txBody>
      </p:sp>
    </p:spTree>
    <p:extLst>
      <p:ext uri="{BB962C8B-B14F-4D97-AF65-F5344CB8AC3E}">
        <p14:creationId xmlns:p14="http://schemas.microsoft.com/office/powerpoint/2010/main" val="5782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3" name="Title 2">
            <a:extLst>
              <a:ext uri="{FF2B5EF4-FFF2-40B4-BE49-F238E27FC236}">
                <a16:creationId xmlns:a16="http://schemas.microsoft.com/office/drawing/2014/main" id="{34D54067-F9C3-C7CD-BF65-9AF1E799DA17}"/>
              </a:ext>
            </a:extLst>
          </p:cNvPr>
          <p:cNvSpPr>
            <a:spLocks noGrp="1"/>
          </p:cNvSpPr>
          <p:nvPr>
            <p:ph type="title"/>
          </p:nvPr>
        </p:nvSpPr>
        <p:spPr>
          <a:xfrm>
            <a:off x="460950" y="318653"/>
            <a:ext cx="8222100" cy="715791"/>
          </a:xfrm>
        </p:spPr>
        <p:txBody>
          <a:bodyPr>
            <a:normAutofit fontScale="90000"/>
          </a:bodyPr>
          <a:lstStyle/>
          <a:p>
            <a:pPr algn="ctr"/>
            <a: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t>Q3 - Climate Resilience in GLRI APIV </a:t>
            </a:r>
            <a:br>
              <a:rPr kumimoji="0" lang="en-US" sz="3000" b="1" i="0" u="none" strike="noStrike" kern="1200" cap="none" spc="0" normalizeH="0" baseline="0" noProof="0" dirty="0">
                <a:ln>
                  <a:noFill/>
                </a:ln>
                <a:solidFill>
                  <a:schemeClr val="bg1"/>
                </a:solidFill>
                <a:effectLst/>
                <a:uLnTx/>
                <a:uFillTx/>
                <a:latin typeface="Calibri"/>
                <a:ea typeface="Roboto"/>
                <a:cs typeface="Roboto"/>
                <a:sym typeface="Roboto"/>
              </a:rPr>
            </a:br>
            <a:r>
              <a:rPr kumimoji="0" lang="en-US" sz="3000" b="1" i="0" u="none" strike="noStrike" kern="1200" cap="none" spc="0" normalizeH="0" baseline="0" noProof="0" dirty="0">
                <a:ln>
                  <a:noFill/>
                </a:ln>
                <a:solidFill>
                  <a:srgbClr val="FFC000"/>
                </a:solidFill>
                <a:effectLst/>
                <a:uLnTx/>
                <a:uFillTx/>
                <a:latin typeface="Calibri"/>
                <a:ea typeface="Roboto"/>
                <a:cs typeface="Roboto"/>
                <a:sym typeface="Roboto"/>
              </a:rPr>
              <a:t>New Approach to Action Plan IV </a:t>
            </a:r>
            <a:r>
              <a:rPr lang="en-US" sz="3000" b="1" kern="1200" dirty="0">
                <a:solidFill>
                  <a:srgbClr val="FFC000"/>
                </a:solidFill>
                <a:latin typeface="Calibri"/>
              </a:rPr>
              <a:t>(a)</a:t>
            </a:r>
            <a:endParaRPr lang="en-US" dirty="0">
              <a:solidFill>
                <a:srgbClr val="FFC000"/>
              </a:solidFill>
            </a:endParaRPr>
          </a:p>
        </p:txBody>
      </p:sp>
      <p:sp>
        <p:nvSpPr>
          <p:cNvPr id="5" name="Text Placeholder 4">
            <a:extLst>
              <a:ext uri="{FF2B5EF4-FFF2-40B4-BE49-F238E27FC236}">
                <a16:creationId xmlns:a16="http://schemas.microsoft.com/office/drawing/2014/main" id="{F9ACB19C-31CE-CA8C-F1E9-A035051CF639}"/>
              </a:ext>
            </a:extLst>
          </p:cNvPr>
          <p:cNvSpPr>
            <a:spLocks noGrp="1"/>
          </p:cNvSpPr>
          <p:nvPr>
            <p:ph type="body" idx="1"/>
          </p:nvPr>
        </p:nvSpPr>
        <p:spPr>
          <a:xfrm>
            <a:off x="402627" y="1579639"/>
            <a:ext cx="8526628" cy="3245208"/>
          </a:xfrm>
        </p:spPr>
        <p:txBody>
          <a:bodyPr>
            <a:normAutofit/>
          </a:bodyPr>
          <a:lstStyle/>
          <a:p>
            <a:pPr marL="0" indent="0">
              <a:lnSpc>
                <a:spcPct val="100000"/>
              </a:lnSpc>
              <a:buNone/>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 </a:t>
            </a:r>
            <a:r>
              <a:rPr lang="en-US" sz="20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Intro on each Focus Area</a:t>
            </a:r>
            <a:endParaRPr lang="en-US" sz="2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Evaluated by </a:t>
            </a:r>
            <a:r>
              <a:rPr lang="en-US"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individual </a:t>
            </a:r>
            <a:r>
              <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focus area</a:t>
            </a:r>
          </a:p>
          <a:p>
            <a:pPr marL="0" indent="0">
              <a:lnSpc>
                <a:spcPct val="100000"/>
              </a:lnSpc>
              <a:buNone/>
            </a:pP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buFontTx/>
              <a:buChar char="-"/>
            </a:pPr>
            <a:r>
              <a:rPr lang="en-US" sz="2000" dirty="0">
                <a:solidFill>
                  <a:schemeClr val="bg2"/>
                </a:solidFill>
                <a:effectLst/>
                <a:latin typeface="Calibri" panose="020F0502020204030204" pitchFamily="34" charset="0"/>
                <a:ea typeface="Calibri" panose="020F0502020204030204" pitchFamily="34" charset="0"/>
              </a:rPr>
              <a:t>Although we evaluate the five focus areas separately, the GLAB recommends that the focus areas work together to address cross-cutting issues and avoid the stovepipe syndrome. These focus area issues do not operate in isolation, both in terms of ecological impacts as well as socio-economic concerns. </a:t>
            </a:r>
          </a:p>
          <a:p>
            <a:pPr marL="0" indent="0">
              <a:lnSpc>
                <a:spcPct val="100000"/>
              </a:lnSpc>
              <a:buNone/>
            </a:pPr>
            <a:endParaRPr lang="en-US" sz="1600" b="1" dirty="0">
              <a:solidFill>
                <a:schemeClr val="bg2"/>
              </a:solidFill>
              <a:effectLst/>
              <a:latin typeface="Calibri" panose="020F0502020204030204" pitchFamily="34" charset="0"/>
              <a:ea typeface="Calibri" panose="020F0502020204030204" pitchFamily="34" charset="0"/>
            </a:endParaRPr>
          </a:p>
          <a:p>
            <a:pPr marL="342900" marR="0" lvl="0" indent="-342900">
              <a:lnSpc>
                <a:spcPct val="100000"/>
              </a:lnSpc>
              <a:spcAft>
                <a:spcPts val="0"/>
              </a:spcAft>
              <a:buFont typeface="Symbol" panose="05050102010706020507" pitchFamily="18" charset="2"/>
              <a:buChar char=""/>
            </a:pPr>
            <a:endParaRPr lang="en-US" sz="2000" b="1" dirty="0">
              <a:solidFill>
                <a:schemeClr val="bg2"/>
              </a:solidFill>
              <a:effectLst/>
              <a:latin typeface="Calibri" panose="020F0502020204030204" pitchFamily="34" charset="0"/>
              <a:ea typeface="Calibri" panose="020F0502020204030204" pitchFamily="34" charset="0"/>
            </a:endParaRPr>
          </a:p>
          <a:p>
            <a:pPr marL="0" marR="0" indent="0">
              <a:lnSpc>
                <a:spcPct val="100000"/>
              </a:lnSpc>
              <a:spcAft>
                <a:spcPts val="0"/>
              </a:spcAft>
              <a:buNone/>
            </a:pPr>
            <a:endParaRPr lang="en-US" sz="2000" dirty="0">
              <a:solidFill>
                <a:schemeClr val="bg2"/>
              </a:solidFill>
              <a:effectLst/>
              <a:latin typeface="Calibri" panose="020F0502020204030204" pitchFamily="34" charset="0"/>
              <a:ea typeface="Calibri" panose="020F0502020204030204" pitchFamily="34" charset="0"/>
            </a:endParaRPr>
          </a:p>
          <a:p>
            <a:pPr>
              <a:lnSpc>
                <a:spcPct val="100000"/>
              </a:lnSpc>
            </a:pPr>
            <a:endParaRPr lang="en-US" sz="2000" dirty="0">
              <a:solidFill>
                <a:schemeClr val="bg2"/>
              </a:solidFill>
            </a:endParaRPr>
          </a:p>
        </p:txBody>
      </p:sp>
    </p:spTree>
    <p:extLst>
      <p:ext uri="{BB962C8B-B14F-4D97-AF65-F5344CB8AC3E}">
        <p14:creationId xmlns:p14="http://schemas.microsoft.com/office/powerpoint/2010/main" val="87388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erial">
  <a:themeElements>
    <a:clrScheme name="Material">
      <a:dk1>
        <a:srgbClr val="073763"/>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1998</Words>
  <Application>Microsoft Office PowerPoint</Application>
  <PresentationFormat>On-screen Show (16:9)</PresentationFormat>
  <Paragraphs>168</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Roboto</vt:lpstr>
      <vt:lpstr>Symbol</vt:lpstr>
      <vt:lpstr>Arial</vt:lpstr>
      <vt:lpstr>Calibri</vt:lpstr>
      <vt:lpstr>Arial Nova</vt:lpstr>
      <vt:lpstr>Material</vt:lpstr>
      <vt:lpstr>GLAB Charge Question Recommendations: Question 3  Climate Resilience</vt:lpstr>
      <vt:lpstr>Q3 - Climate Resilience in GLRI APIV </vt:lpstr>
      <vt:lpstr>Q3 - Climate Resilience in GLRI APIV  Charge Questions</vt:lpstr>
      <vt:lpstr>Q3 - Climate Resilience in GLRI APIV  Outline</vt:lpstr>
      <vt:lpstr>Q3 - Climate Resilience in GLRI APIV  Implementation Strategies</vt:lpstr>
      <vt:lpstr>Q3 - Climate Resilience in GLRI APIV   Summary Description of Changing Climate and Great Lakes Impacts </vt:lpstr>
      <vt:lpstr>Q3 - Climate Resilience in GLRI APIV  Climate Resiliency – Definition and Explanation of Need i </vt:lpstr>
      <vt:lpstr>Q3 - Climate Resilience in GLRI APIV  Climate Resiliency – Definition and Explanation of Need ii </vt:lpstr>
      <vt:lpstr>Q3 - Climate Resilience in GLRI APIV  New Approach to Action Plan IV (a)</vt:lpstr>
      <vt:lpstr>Q3 - Climate Resilience in GLRI APIV  New Approach to Action Plan IV (b)</vt:lpstr>
      <vt:lpstr>Q3 - Climate Resilience in GLRI APIV  New Approach to Action Plan IV (c)</vt:lpstr>
      <vt:lpstr>Q3 - Climate Resilience in GLRI APIV  New Approach to Action Plan IV (d)</vt:lpstr>
      <vt:lpstr>Q3 - Climate Resilience in GLRI APIV  New Approach to Action Plan IV (e)</vt:lpstr>
      <vt:lpstr>Q3 - Climate Resilience in GLRI APIV  New Approach to Action Plan IV (f)</vt:lpstr>
      <vt:lpstr>Q3 - Climate Resilience in GLRI APIV  New Approach to Action Plan IV (g)</vt:lpstr>
      <vt:lpstr>Q3 - Climate Resilience in GLRI APIV  New Approach to Action Plan IV (h)</vt:lpstr>
      <vt:lpstr>Q3 - Climate Resilience in GLRI APIV  New Approach to Action Plan IV (i)</vt:lpstr>
      <vt:lpstr>Q3 - Climate Resilience in GLRI APIV  New Approach to Action Plan IV (j)</vt:lpstr>
      <vt:lpstr>Charge Question 3 - Climate Resilience in GLRI APIV  New Approach to Action Plan IV </vt:lpstr>
      <vt:lpstr>Charge Question 3 - Climate Resilience in GLRI APIV  </vt:lpstr>
      <vt:lpstr>GLAB Discussion of Workgroup Recommendations Implementation Strategies and DEIJA Interactions  and Synergies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GLAB Charge Question Recommendations: Q’s 1 and 2 Public Engagement  •  Diversity, Equity, Inclusion, and Justice</dc:title>
  <cp:lastModifiedBy>Haugland, John (he/him/his)</cp:lastModifiedBy>
  <cp:revision>28</cp:revision>
  <dcterms:modified xsi:type="dcterms:W3CDTF">2023-09-18T20:14:53Z</dcterms:modified>
</cp:coreProperties>
</file>